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7" r:id="rId3"/>
  </p:sldMasterIdLst>
  <p:notesMasterIdLst>
    <p:notesMasterId r:id="rId64"/>
  </p:notesMasterIdLst>
  <p:sldIdLst>
    <p:sldId id="356" r:id="rId4"/>
    <p:sldId id="388" r:id="rId5"/>
    <p:sldId id="260" r:id="rId6"/>
    <p:sldId id="379" r:id="rId7"/>
    <p:sldId id="377" r:id="rId8"/>
    <p:sldId id="380" r:id="rId9"/>
    <p:sldId id="381" r:id="rId10"/>
    <p:sldId id="382" r:id="rId11"/>
    <p:sldId id="383" r:id="rId12"/>
    <p:sldId id="384" r:id="rId13"/>
    <p:sldId id="426" r:id="rId14"/>
    <p:sldId id="385" r:id="rId15"/>
    <p:sldId id="425" r:id="rId16"/>
    <p:sldId id="324" r:id="rId17"/>
    <p:sldId id="325" r:id="rId18"/>
    <p:sldId id="464" r:id="rId19"/>
    <p:sldId id="463" r:id="rId20"/>
    <p:sldId id="423" r:id="rId21"/>
    <p:sldId id="326" r:id="rId22"/>
    <p:sldId id="427" r:id="rId23"/>
    <p:sldId id="387" r:id="rId24"/>
    <p:sldId id="424" r:id="rId25"/>
    <p:sldId id="428" r:id="rId26"/>
    <p:sldId id="429" r:id="rId27"/>
    <p:sldId id="430" r:id="rId28"/>
    <p:sldId id="431" r:id="rId29"/>
    <p:sldId id="432" r:id="rId30"/>
    <p:sldId id="433" r:id="rId31"/>
    <p:sldId id="434" r:id="rId32"/>
    <p:sldId id="336" r:id="rId33"/>
    <p:sldId id="337" r:id="rId34"/>
    <p:sldId id="338" r:id="rId35"/>
    <p:sldId id="339" r:id="rId36"/>
    <p:sldId id="435"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50" r:id="rId50"/>
    <p:sldId id="451" r:id="rId51"/>
    <p:sldId id="452" r:id="rId52"/>
    <p:sldId id="453" r:id="rId53"/>
    <p:sldId id="454" r:id="rId54"/>
    <p:sldId id="455" r:id="rId55"/>
    <p:sldId id="456" r:id="rId56"/>
    <p:sldId id="457" r:id="rId57"/>
    <p:sldId id="458" r:id="rId58"/>
    <p:sldId id="459" r:id="rId59"/>
    <p:sldId id="460" r:id="rId60"/>
    <p:sldId id="461" r:id="rId61"/>
    <p:sldId id="258" r:id="rId62"/>
    <p:sldId id="436"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4660"/>
  </p:normalViewPr>
  <p:slideViewPr>
    <p:cSldViewPr snapToGrid="0">
      <p:cViewPr varScale="1">
        <p:scale>
          <a:sx n="51" d="100"/>
          <a:sy n="51" d="100"/>
        </p:scale>
        <p:origin x="18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88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2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94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6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937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6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774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6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559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089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6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374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739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64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90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1209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707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7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48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9" name="Google Shape;599;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41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394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97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7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745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682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8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945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249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3844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8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98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69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0329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6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69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031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66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62400" y="549276"/>
            <a:ext cx="16459200" cy="2286002"/>
          </a:xfrm>
          <a:prstGeom prst="rect">
            <a:avLst/>
          </a:prstGeom>
        </p:spPr>
        <p:txBody>
          <a:bodyPr lIns="91437" tIns="91437" rIns="91437" bIns="91437" anchor="ctr"/>
          <a:lstStyle>
            <a:lvl1pPr algn="ctr" defTabSz="1828800">
              <a:lnSpc>
                <a:spcPct val="100000"/>
              </a:lnSpc>
              <a:defRPr sz="8800" b="0" spc="0">
                <a:latin typeface="Calibri"/>
                <a:ea typeface="Calibri"/>
                <a:cs typeface="Calibri"/>
                <a:sym typeface="Calibri"/>
              </a:defRPr>
            </a:lvl1pPr>
          </a:lstStyle>
          <a:p>
            <a:r>
              <a:t>Title Text</a:t>
            </a:r>
          </a:p>
        </p:txBody>
      </p:sp>
      <p:sp>
        <p:nvSpPr>
          <p:cNvPr id="150" name="Body Level One…"/>
          <p:cNvSpPr txBox="1">
            <a:spLocks noGrp="1"/>
          </p:cNvSpPr>
          <p:nvPr>
            <p:ph type="body" idx="1"/>
          </p:nvPr>
        </p:nvSpPr>
        <p:spPr>
          <a:xfrm>
            <a:off x="3962400" y="3200400"/>
            <a:ext cx="16459200" cy="9051926"/>
          </a:xfrm>
          <a:prstGeom prst="rect">
            <a:avLst/>
          </a:prstGeom>
        </p:spPr>
        <p:txBody>
          <a:bodyPr lIns="91437" tIns="91437" rIns="91437" bIns="91437"/>
          <a:lstStyle>
            <a:lvl1pPr marL="685800" indent="-685800" defTabSz="1828800">
              <a:lnSpc>
                <a:spcPct val="100000"/>
              </a:lnSpc>
              <a:spcBef>
                <a:spcPts val="1400"/>
              </a:spcBef>
              <a:buSzPct val="100000"/>
              <a:buFont typeface="Arial"/>
              <a:defRPr sz="6400">
                <a:latin typeface="Calibri"/>
                <a:ea typeface="Calibri"/>
                <a:cs typeface="Calibri"/>
                <a:sym typeface="Calibri"/>
              </a:defRPr>
            </a:lvl1pPr>
            <a:lvl2pPr marL="1110342" indent="-653142" defTabSz="1828800">
              <a:lnSpc>
                <a:spcPct val="100000"/>
              </a:lnSpc>
              <a:spcBef>
                <a:spcPts val="1400"/>
              </a:spcBef>
              <a:buSzPct val="100000"/>
              <a:buFont typeface="Arial"/>
              <a:buChar char="–"/>
              <a:defRPr sz="6400">
                <a:latin typeface="Calibri"/>
                <a:ea typeface="Calibri"/>
                <a:cs typeface="Calibri"/>
                <a:sym typeface="Calibri"/>
              </a:defRPr>
            </a:lvl2pPr>
            <a:lvl3pPr marL="1524000" defTabSz="1828800">
              <a:lnSpc>
                <a:spcPct val="100000"/>
              </a:lnSpc>
              <a:spcBef>
                <a:spcPts val="1400"/>
              </a:spcBef>
              <a:buSzPct val="100000"/>
              <a:buFont typeface="Arial"/>
              <a:defRPr sz="6400">
                <a:latin typeface="Calibri"/>
                <a:ea typeface="Calibri"/>
                <a:cs typeface="Calibri"/>
                <a:sym typeface="Calibri"/>
              </a:defRPr>
            </a:lvl3pPr>
            <a:lvl4pPr marL="2103120" indent="-731520" defTabSz="1828800">
              <a:lnSpc>
                <a:spcPct val="100000"/>
              </a:lnSpc>
              <a:spcBef>
                <a:spcPts val="1400"/>
              </a:spcBef>
              <a:buSzPct val="100000"/>
              <a:buFont typeface="Arial"/>
              <a:buChar char="–"/>
              <a:defRPr sz="6400">
                <a:latin typeface="Calibri"/>
                <a:ea typeface="Calibri"/>
                <a:cs typeface="Calibri"/>
                <a:sym typeface="Calibri"/>
              </a:defRPr>
            </a:lvl4pPr>
            <a:lvl5pPr marL="2560320" indent="-731520" defTabSz="1828800">
              <a:lnSpc>
                <a:spcPct val="100000"/>
              </a:lnSpc>
              <a:spcBef>
                <a:spcPts val="14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15108277" y="660741"/>
            <a:ext cx="7001430" cy="61840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2903158" y="658615"/>
            <a:ext cx="11877672" cy="61840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60121" y="1597946"/>
            <a:ext cx="1622038" cy="1007156"/>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416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86"/>
          <p:cNvSpPr txBox="1">
            <a:spLocks noGrp="1"/>
          </p:cNvSpPr>
          <p:nvPr>
            <p:ph type="title"/>
          </p:nvPr>
        </p:nvSpPr>
        <p:spPr>
          <a:xfrm>
            <a:off x="3962400" y="549276"/>
            <a:ext cx="16459200" cy="228600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00000"/>
              </a:buClr>
              <a:buSzPts val="8800"/>
              <a:buFont typeface="Calibri"/>
              <a:buNone/>
              <a:defRPr sz="8800" b="0">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 name="Google Shape;18;p86"/>
          <p:cNvSpPr txBox="1">
            <a:spLocks noGrp="1"/>
          </p:cNvSpPr>
          <p:nvPr>
            <p:ph type="body" idx="1"/>
          </p:nvPr>
        </p:nvSpPr>
        <p:spPr>
          <a:xfrm>
            <a:off x="3962400" y="3200400"/>
            <a:ext cx="16459200" cy="9051926"/>
          </a:xfrm>
          <a:prstGeom prst="rect">
            <a:avLst/>
          </a:prstGeom>
          <a:noFill/>
          <a:ln>
            <a:noFill/>
          </a:ln>
        </p:spPr>
        <p:txBody>
          <a:bodyPr spcFirstLastPara="1" wrap="square" lIns="91425" tIns="91425" rIns="91425" bIns="91425" anchor="t" anchorCtr="0">
            <a:normAutofit/>
          </a:bodyPr>
          <a:lstStyle>
            <a:lvl1pPr marL="457200" lvl="0"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1pPr>
            <a:lvl2pPr marL="914400" lvl="1"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2pPr>
            <a:lvl3pPr marL="1371600" lvl="2"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3pPr>
            <a:lvl4pPr marL="1828800" lvl="3"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4pPr>
            <a:lvl5pPr marL="2286000" lvl="4"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 name="Google Shape;19;p86"/>
          <p:cNvSpPr txBox="1">
            <a:spLocks noGrp="1"/>
          </p:cNvSpPr>
          <p:nvPr>
            <p:ph type="sldNum" idx="12"/>
          </p:nvPr>
        </p:nvSpPr>
        <p:spPr>
          <a:xfrm>
            <a:off x="19917058" y="12835872"/>
            <a:ext cx="504544" cy="483906"/>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extLst>
      <p:ext uri="{BB962C8B-B14F-4D97-AF65-F5344CB8AC3E}">
        <p14:creationId xmlns:p14="http://schemas.microsoft.com/office/powerpoint/2010/main" val="80938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87"/>
          <p:cNvSpPr/>
          <p:nvPr/>
        </p:nvSpPr>
        <p:spPr>
          <a:xfrm>
            <a:off x="2015066" y="0"/>
            <a:ext cx="15868696" cy="13716000"/>
          </a:xfrm>
          <a:prstGeom prst="rect">
            <a:avLst/>
          </a:prstGeom>
          <a:solidFill>
            <a:schemeClr val="lt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87"/>
          <p:cNvSpPr/>
          <p:nvPr/>
        </p:nvSpPr>
        <p:spPr>
          <a:xfrm>
            <a:off x="17883762" y="0"/>
            <a:ext cx="54864" cy="13716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87"/>
          <p:cNvSpPr txBox="1">
            <a:spLocks noGrp="1"/>
          </p:cNvSpPr>
          <p:nvPr>
            <p:ph type="ctrTitle"/>
          </p:nvPr>
        </p:nvSpPr>
        <p:spPr>
          <a:xfrm>
            <a:off x="5223616" y="6857997"/>
            <a:ext cx="11036132" cy="4537118"/>
          </a:xfrm>
          <a:prstGeom prst="rect">
            <a:avLst/>
          </a:prstGeom>
          <a:noFill/>
          <a:ln>
            <a:noFill/>
          </a:ln>
        </p:spPr>
        <p:txBody>
          <a:bodyPr spcFirstLastPara="1" wrap="square" lIns="50800" tIns="50800" rIns="50800" bIns="50800" anchor="t" anchorCtr="0">
            <a:normAutofit/>
          </a:bodyPr>
          <a:lstStyle>
            <a:lvl1pPr lvl="0" algn="r">
              <a:lnSpc>
                <a:spcPct val="80000"/>
              </a:lnSpc>
              <a:spcBef>
                <a:spcPts val="0"/>
              </a:spcBef>
              <a:spcAft>
                <a:spcPts val="0"/>
              </a:spcAft>
              <a:buClr>
                <a:srgbClr val="000000"/>
              </a:buClr>
              <a:buSzPts val="12000"/>
              <a:buFont typeface="Helvetica Neue"/>
              <a:buNone/>
              <a:defRPr sz="120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87"/>
          <p:cNvSpPr txBox="1">
            <a:spLocks noGrp="1"/>
          </p:cNvSpPr>
          <p:nvPr>
            <p:ph type="subTitle" idx="1"/>
          </p:nvPr>
        </p:nvSpPr>
        <p:spPr>
          <a:xfrm>
            <a:off x="5544548" y="4537573"/>
            <a:ext cx="10715200" cy="2320426"/>
          </a:xfrm>
          <a:prstGeom prst="rect">
            <a:avLst/>
          </a:prstGeom>
          <a:noFill/>
          <a:ln>
            <a:noFill/>
          </a:ln>
        </p:spPr>
        <p:txBody>
          <a:bodyPr spcFirstLastPara="1" wrap="square" lIns="50800" tIns="0" rIns="50800" bIns="50800" anchor="b" anchorCtr="0">
            <a:normAutofit/>
          </a:bodyPr>
          <a:lstStyle>
            <a:lvl1pPr lvl="0" algn="r">
              <a:lnSpc>
                <a:spcPct val="90000"/>
              </a:lnSpc>
              <a:spcBef>
                <a:spcPts val="4500"/>
              </a:spcBef>
              <a:spcAft>
                <a:spcPts val="0"/>
              </a:spcAft>
              <a:buClr>
                <a:schemeClr val="dk1"/>
              </a:buClr>
              <a:buSzPts val="4428"/>
              <a:buFont typeface="Helvetica Neue"/>
              <a:buNone/>
              <a:defRPr sz="3600" b="0">
                <a:solidFill>
                  <a:schemeClr val="dk1"/>
                </a:solidFill>
              </a:defRPr>
            </a:lvl1pPr>
            <a:lvl2pPr lvl="1" algn="ctr">
              <a:lnSpc>
                <a:spcPct val="90000"/>
              </a:lnSpc>
              <a:spcBef>
                <a:spcPts val="4500"/>
              </a:spcBef>
              <a:spcAft>
                <a:spcPts val="0"/>
              </a:spcAft>
              <a:buClr>
                <a:srgbClr val="000000"/>
              </a:buClr>
              <a:buSzPts val="4428"/>
              <a:buFont typeface="Helvetica Neue"/>
              <a:buNone/>
              <a:defRPr sz="3600"/>
            </a:lvl2pPr>
            <a:lvl3pPr lvl="2" algn="ctr">
              <a:lnSpc>
                <a:spcPct val="90000"/>
              </a:lnSpc>
              <a:spcBef>
                <a:spcPts val="4500"/>
              </a:spcBef>
              <a:spcAft>
                <a:spcPts val="0"/>
              </a:spcAft>
              <a:buClr>
                <a:srgbClr val="000000"/>
              </a:buClr>
              <a:buSzPts val="4428"/>
              <a:buFont typeface="Helvetica Neue"/>
              <a:buNone/>
              <a:defRPr sz="3600"/>
            </a:lvl3pPr>
            <a:lvl4pPr lvl="3" algn="ctr">
              <a:lnSpc>
                <a:spcPct val="90000"/>
              </a:lnSpc>
              <a:spcBef>
                <a:spcPts val="4500"/>
              </a:spcBef>
              <a:spcAft>
                <a:spcPts val="0"/>
              </a:spcAft>
              <a:buClr>
                <a:srgbClr val="000000"/>
              </a:buClr>
              <a:buSzPts val="3936"/>
              <a:buFont typeface="Helvetica Neue"/>
              <a:buNone/>
              <a:defRPr sz="3200"/>
            </a:lvl4pPr>
            <a:lvl5pPr lvl="4" algn="ctr">
              <a:lnSpc>
                <a:spcPct val="90000"/>
              </a:lnSpc>
              <a:spcBef>
                <a:spcPts val="4500"/>
              </a:spcBef>
              <a:spcAft>
                <a:spcPts val="0"/>
              </a:spcAft>
              <a:buClr>
                <a:srgbClr val="000000"/>
              </a:buClr>
              <a:buSzPts val="3936"/>
              <a:buFont typeface="Helvetica Neue"/>
              <a:buNone/>
              <a:defRPr sz="3200"/>
            </a:lvl5pPr>
            <a:lvl6pPr lvl="5" algn="ctr">
              <a:lnSpc>
                <a:spcPct val="90000"/>
              </a:lnSpc>
              <a:spcBef>
                <a:spcPts val="4500"/>
              </a:spcBef>
              <a:spcAft>
                <a:spcPts val="0"/>
              </a:spcAft>
              <a:buClr>
                <a:srgbClr val="000000"/>
              </a:buClr>
              <a:buSzPts val="3936"/>
              <a:buFont typeface="Helvetica Neue"/>
              <a:buNone/>
              <a:defRPr sz="3200"/>
            </a:lvl6pPr>
            <a:lvl7pPr lvl="6" algn="ctr">
              <a:lnSpc>
                <a:spcPct val="90000"/>
              </a:lnSpc>
              <a:spcBef>
                <a:spcPts val="4500"/>
              </a:spcBef>
              <a:spcAft>
                <a:spcPts val="0"/>
              </a:spcAft>
              <a:buClr>
                <a:srgbClr val="000000"/>
              </a:buClr>
              <a:buSzPts val="3936"/>
              <a:buFont typeface="Helvetica Neue"/>
              <a:buNone/>
              <a:defRPr sz="3200"/>
            </a:lvl7pPr>
            <a:lvl8pPr lvl="7" algn="ctr">
              <a:lnSpc>
                <a:spcPct val="90000"/>
              </a:lnSpc>
              <a:spcBef>
                <a:spcPts val="4500"/>
              </a:spcBef>
              <a:spcAft>
                <a:spcPts val="0"/>
              </a:spcAft>
              <a:buClr>
                <a:srgbClr val="000000"/>
              </a:buClr>
              <a:buSzPts val="3936"/>
              <a:buFont typeface="Helvetica Neue"/>
              <a:buNone/>
              <a:defRPr sz="3200"/>
            </a:lvl8pPr>
            <a:lvl9pPr lvl="8" algn="ctr">
              <a:lnSpc>
                <a:spcPct val="90000"/>
              </a:lnSpc>
              <a:spcBef>
                <a:spcPts val="4500"/>
              </a:spcBef>
              <a:spcAft>
                <a:spcPts val="0"/>
              </a:spcAft>
              <a:buClr>
                <a:srgbClr val="000000"/>
              </a:buClr>
              <a:buSzPts val="3936"/>
              <a:buFont typeface="Helvetica Neue"/>
              <a:buNone/>
              <a:defRPr sz="3200"/>
            </a:lvl9pPr>
          </a:lstStyle>
          <a:p>
            <a:endParaRPr/>
          </a:p>
        </p:txBody>
      </p:sp>
      <p:sp>
        <p:nvSpPr>
          <p:cNvPr id="25" name="Google Shape;25;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6" name="Google Shape;26;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7" name="Google Shape;27;p87"/>
          <p:cNvSpPr txBox="1">
            <a:spLocks noGrp="1"/>
          </p:cNvSpPr>
          <p:nvPr>
            <p:ph type="sldNum" idx="12"/>
          </p:nvPr>
        </p:nvSpPr>
        <p:spPr>
          <a:xfrm>
            <a:off x="11995956" y="13076008"/>
            <a:ext cx="379591" cy="379591"/>
          </a:xfrm>
          <a:prstGeom prst="rect">
            <a:avLst/>
          </a:prstGeom>
          <a:noFill/>
          <a:ln>
            <a:noFill/>
          </a:ln>
        </p:spPr>
        <p:txBody>
          <a:bodyPr spcFirstLastPara="1" wrap="square" lIns="50800" tIns="50800" rIns="457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a:lvl1pPr>
            <a:lvl2pPr marL="0" lvl="1" indent="0" algn="ctr">
              <a:lnSpc>
                <a:spcPct val="100000"/>
              </a:lnSpc>
              <a:spcBef>
                <a:spcPts val="0"/>
              </a:spcBef>
              <a:spcAft>
                <a:spcPts val="0"/>
              </a:spcAft>
              <a:buClr>
                <a:srgbClr val="000000"/>
              </a:buClr>
              <a:buSzPts val="1800"/>
              <a:buFont typeface="Helvetica Neue"/>
              <a:buNone/>
              <a:defRPr/>
            </a:lvl2pPr>
            <a:lvl3pPr marL="0" lvl="2" indent="0" algn="ctr">
              <a:lnSpc>
                <a:spcPct val="100000"/>
              </a:lnSpc>
              <a:spcBef>
                <a:spcPts val="0"/>
              </a:spcBef>
              <a:spcAft>
                <a:spcPts val="0"/>
              </a:spcAft>
              <a:buClr>
                <a:srgbClr val="000000"/>
              </a:buClr>
              <a:buSzPts val="1800"/>
              <a:buFont typeface="Helvetica Neue"/>
              <a:buNone/>
              <a:defRPr/>
            </a:lvl3pPr>
            <a:lvl4pPr marL="0" lvl="3" indent="0" algn="ctr">
              <a:lnSpc>
                <a:spcPct val="100000"/>
              </a:lnSpc>
              <a:spcBef>
                <a:spcPts val="0"/>
              </a:spcBef>
              <a:spcAft>
                <a:spcPts val="0"/>
              </a:spcAft>
              <a:buClr>
                <a:srgbClr val="000000"/>
              </a:buClr>
              <a:buSzPts val="1800"/>
              <a:buFont typeface="Helvetica Neue"/>
              <a:buNone/>
              <a:defRPr/>
            </a:lvl4pPr>
            <a:lvl5pPr marL="0" lvl="4" indent="0" algn="ctr">
              <a:lnSpc>
                <a:spcPct val="100000"/>
              </a:lnSpc>
              <a:spcBef>
                <a:spcPts val="0"/>
              </a:spcBef>
              <a:spcAft>
                <a:spcPts val="0"/>
              </a:spcAft>
              <a:buClr>
                <a:srgbClr val="000000"/>
              </a:buClr>
              <a:buSzPts val="1800"/>
              <a:buFont typeface="Helvetica Neue"/>
              <a:buNone/>
              <a:defRPr/>
            </a:lvl5pPr>
            <a:lvl6pPr marL="0" lvl="5" indent="0" algn="ctr">
              <a:lnSpc>
                <a:spcPct val="100000"/>
              </a:lnSpc>
              <a:spcBef>
                <a:spcPts val="0"/>
              </a:spcBef>
              <a:spcAft>
                <a:spcPts val="0"/>
              </a:spcAft>
              <a:buClr>
                <a:srgbClr val="000000"/>
              </a:buClr>
              <a:buSzPts val="1800"/>
              <a:buFont typeface="Helvetica Neue"/>
              <a:buNone/>
              <a:defRPr/>
            </a:lvl6pPr>
            <a:lvl7pPr marL="0" lvl="6" indent="0" algn="ctr">
              <a:lnSpc>
                <a:spcPct val="100000"/>
              </a:lnSpc>
              <a:spcBef>
                <a:spcPts val="0"/>
              </a:spcBef>
              <a:spcAft>
                <a:spcPts val="0"/>
              </a:spcAft>
              <a:buClr>
                <a:srgbClr val="000000"/>
              </a:buClr>
              <a:buSzPts val="1800"/>
              <a:buFont typeface="Helvetica Neue"/>
              <a:buNone/>
              <a:defRPr/>
            </a:lvl7pPr>
            <a:lvl8pPr marL="0" lvl="7" indent="0" algn="ctr">
              <a:lnSpc>
                <a:spcPct val="100000"/>
              </a:lnSpc>
              <a:spcBef>
                <a:spcPts val="0"/>
              </a:spcBef>
              <a:spcAft>
                <a:spcPts val="0"/>
              </a:spcAft>
              <a:buClr>
                <a:srgbClr val="000000"/>
              </a:buClr>
              <a:buSzPts val="1800"/>
              <a:buFont typeface="Helvetica Neue"/>
              <a:buNone/>
              <a:defRPr/>
            </a:lvl8pPr>
            <a:lvl9pPr marL="0" lvl="8" indent="0" algn="ctr">
              <a:lnSpc>
                <a:spcPct val="100000"/>
              </a:lnSpc>
              <a:spcBef>
                <a:spcPts val="0"/>
              </a:spcBef>
              <a:spcAft>
                <a:spcPts val="0"/>
              </a:spcAft>
              <a:buClr>
                <a:srgbClr val="000000"/>
              </a:buClr>
              <a:buSzPts val="18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87"/>
          <p:cNvSpPr txBox="1"/>
          <p:nvPr/>
        </p:nvSpPr>
        <p:spPr>
          <a:xfrm>
            <a:off x="4382564" y="6525705"/>
            <a:ext cx="83127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6"/>
              </a:buClr>
              <a:buSzPts val="4800"/>
              <a:buFont typeface="Noto Sans Symbols"/>
              <a:buNone/>
            </a:pPr>
            <a:r>
              <a:rPr lang="en-US" sz="4800" b="0" i="0" u="none" strike="noStrike" cap="none">
                <a:solidFill>
                  <a:schemeClr val="accent6"/>
                </a:solidFill>
                <a:latin typeface="Noto Sans Symbols"/>
                <a:ea typeface="Noto Sans Symbols"/>
                <a:cs typeface="Noto Sans Symbols"/>
                <a:sym typeface="Noto Sans Symbols"/>
              </a:rPr>
              <a:t>◤</a:t>
            </a:r>
            <a:endParaRPr sz="4800"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567970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9"/>
        <p:cNvGrpSpPr/>
        <p:nvPr/>
      </p:nvGrpSpPr>
      <p:grpSpPr>
        <a:xfrm>
          <a:off x="0" y="0"/>
          <a:ext cx="0" cy="0"/>
          <a:chOff x="0" y="0"/>
          <a:chExt cx="0" cy="0"/>
        </a:xfrm>
      </p:grpSpPr>
      <p:sp>
        <p:nvSpPr>
          <p:cNvPr id="30" name="Google Shape;30;p88"/>
          <p:cNvSpPr>
            <a:spLocks noGrp="1"/>
          </p:cNvSpPr>
          <p:nvPr>
            <p:ph type="pic" idx="2"/>
          </p:nvPr>
        </p:nvSpPr>
        <p:spPr>
          <a:xfrm>
            <a:off x="10972800" y="-203200"/>
            <a:ext cx="12144837" cy="14135100"/>
          </a:xfrm>
          <a:prstGeom prst="rect">
            <a:avLst/>
          </a:prstGeom>
          <a:noFill/>
          <a:ln>
            <a:noFill/>
          </a:ln>
        </p:spPr>
      </p:sp>
      <p:sp>
        <p:nvSpPr>
          <p:cNvPr id="31" name="Google Shape;31;p88"/>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2" name="Google Shape;32;p88"/>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3" name="Google Shape;33;p8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9979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4"/>
        <p:cNvGrpSpPr/>
        <p:nvPr/>
      </p:nvGrpSpPr>
      <p:grpSpPr>
        <a:xfrm>
          <a:off x="0" y="0"/>
          <a:ext cx="0" cy="0"/>
          <a:chOff x="0" y="0"/>
          <a:chExt cx="0" cy="0"/>
        </a:xfrm>
      </p:grpSpPr>
      <p:sp>
        <p:nvSpPr>
          <p:cNvPr id="35" name="Google Shape;35;p89"/>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6" name="Google Shape;36;p8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8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8" name="Google Shape;38;p8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2759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9"/>
        <p:cNvGrpSpPr/>
        <p:nvPr/>
      </p:nvGrpSpPr>
      <p:grpSpPr>
        <a:xfrm>
          <a:off x="0" y="0"/>
          <a:ext cx="0" cy="0"/>
          <a:chOff x="0" y="0"/>
          <a:chExt cx="0" cy="0"/>
        </a:xfrm>
      </p:grpSpPr>
      <p:sp>
        <p:nvSpPr>
          <p:cNvPr id="40" name="Google Shape;40;p9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9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3307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2"/>
        <p:cNvGrpSpPr/>
        <p:nvPr/>
      </p:nvGrpSpPr>
      <p:grpSpPr>
        <a:xfrm>
          <a:off x="0" y="0"/>
          <a:ext cx="0" cy="0"/>
          <a:chOff x="0" y="0"/>
          <a:chExt cx="0" cy="0"/>
        </a:xfrm>
      </p:grpSpPr>
      <p:sp>
        <p:nvSpPr>
          <p:cNvPr id="43" name="Google Shape;43;p91"/>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91"/>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91"/>
          <p:cNvSpPr>
            <a:spLocks noGrp="1"/>
          </p:cNvSpPr>
          <p:nvPr>
            <p:ph type="pic" idx="3"/>
          </p:nvPr>
        </p:nvSpPr>
        <p:spPr>
          <a:xfrm>
            <a:off x="12192000" y="-407266"/>
            <a:ext cx="10916874" cy="14555832"/>
          </a:xfrm>
          <a:prstGeom prst="rect">
            <a:avLst/>
          </a:prstGeom>
          <a:noFill/>
          <a:ln>
            <a:noFill/>
          </a:ln>
        </p:spPr>
      </p:sp>
      <p:sp>
        <p:nvSpPr>
          <p:cNvPr id="46" name="Google Shape;46;p91"/>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7" name="Google Shape;47;p9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0846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8"/>
        <p:cNvGrpSpPr/>
        <p:nvPr/>
      </p:nvGrpSpPr>
      <p:grpSpPr>
        <a:xfrm>
          <a:off x="0" y="0"/>
          <a:ext cx="0" cy="0"/>
          <a:chOff x="0" y="0"/>
          <a:chExt cx="0" cy="0"/>
        </a:xfrm>
      </p:grpSpPr>
      <p:sp>
        <p:nvSpPr>
          <p:cNvPr id="49" name="Google Shape;49;p92"/>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9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800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93"/>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9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9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5752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5"/>
        <p:cNvGrpSpPr/>
        <p:nvPr/>
      </p:nvGrpSpPr>
      <p:grpSpPr>
        <a:xfrm>
          <a:off x="0" y="0"/>
          <a:ext cx="0" cy="0"/>
          <a:chOff x="0" y="0"/>
          <a:chExt cx="0" cy="0"/>
        </a:xfrm>
      </p:grpSpPr>
      <p:sp>
        <p:nvSpPr>
          <p:cNvPr id="56" name="Google Shape;56;p94"/>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7" name="Google Shape;57;p9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9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9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28953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0"/>
        <p:cNvGrpSpPr/>
        <p:nvPr/>
      </p:nvGrpSpPr>
      <p:grpSpPr>
        <a:xfrm>
          <a:off x="0" y="0"/>
          <a:ext cx="0" cy="0"/>
          <a:chOff x="0" y="0"/>
          <a:chExt cx="0" cy="0"/>
        </a:xfrm>
      </p:grpSpPr>
      <p:sp>
        <p:nvSpPr>
          <p:cNvPr id="61" name="Google Shape;61;p95"/>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9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866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3"/>
        <p:cNvGrpSpPr/>
        <p:nvPr/>
      </p:nvGrpSpPr>
      <p:grpSpPr>
        <a:xfrm>
          <a:off x="0" y="0"/>
          <a:ext cx="0" cy="0"/>
          <a:chOff x="0" y="0"/>
          <a:chExt cx="0" cy="0"/>
        </a:xfrm>
      </p:grpSpPr>
      <p:sp>
        <p:nvSpPr>
          <p:cNvPr id="64" name="Google Shape;64;p96"/>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96"/>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9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1716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97"/>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9" name="Google Shape;69;p97"/>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0" name="Google Shape;70;p9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22835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1"/>
        <p:cNvGrpSpPr/>
        <p:nvPr/>
      </p:nvGrpSpPr>
      <p:grpSpPr>
        <a:xfrm>
          <a:off x="0" y="0"/>
          <a:ext cx="0" cy="0"/>
          <a:chOff x="0" y="0"/>
          <a:chExt cx="0" cy="0"/>
        </a:xfrm>
      </p:grpSpPr>
      <p:sp>
        <p:nvSpPr>
          <p:cNvPr id="72" name="Google Shape;72;p98"/>
          <p:cNvSpPr>
            <a:spLocks noGrp="1"/>
          </p:cNvSpPr>
          <p:nvPr>
            <p:ph type="pic" idx="2"/>
          </p:nvPr>
        </p:nvSpPr>
        <p:spPr>
          <a:xfrm>
            <a:off x="15760700" y="1016000"/>
            <a:ext cx="7439099" cy="5949678"/>
          </a:xfrm>
          <a:prstGeom prst="rect">
            <a:avLst/>
          </a:prstGeom>
          <a:noFill/>
          <a:ln>
            <a:noFill/>
          </a:ln>
        </p:spPr>
      </p:sp>
      <p:sp>
        <p:nvSpPr>
          <p:cNvPr id="73" name="Google Shape;73;p98"/>
          <p:cNvSpPr>
            <a:spLocks noGrp="1"/>
          </p:cNvSpPr>
          <p:nvPr>
            <p:ph type="pic" idx="3"/>
          </p:nvPr>
        </p:nvSpPr>
        <p:spPr>
          <a:xfrm>
            <a:off x="13500100" y="3978275"/>
            <a:ext cx="10439400" cy="12150181"/>
          </a:xfrm>
          <a:prstGeom prst="rect">
            <a:avLst/>
          </a:prstGeom>
          <a:noFill/>
          <a:ln>
            <a:noFill/>
          </a:ln>
        </p:spPr>
      </p:sp>
      <p:sp>
        <p:nvSpPr>
          <p:cNvPr id="74" name="Google Shape;74;p98"/>
          <p:cNvSpPr>
            <a:spLocks noGrp="1"/>
          </p:cNvSpPr>
          <p:nvPr>
            <p:ph type="pic" idx="4"/>
          </p:nvPr>
        </p:nvSpPr>
        <p:spPr>
          <a:xfrm>
            <a:off x="-139700" y="495300"/>
            <a:ext cx="16611600" cy="12458700"/>
          </a:xfrm>
          <a:prstGeom prst="rect">
            <a:avLst/>
          </a:prstGeom>
          <a:noFill/>
          <a:ln>
            <a:noFill/>
          </a:ln>
        </p:spPr>
      </p:sp>
      <p:sp>
        <p:nvSpPr>
          <p:cNvPr id="75" name="Google Shape;75;p9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378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6"/>
        <p:cNvGrpSpPr/>
        <p:nvPr/>
      </p:nvGrpSpPr>
      <p:grpSpPr>
        <a:xfrm>
          <a:off x="0" y="0"/>
          <a:ext cx="0" cy="0"/>
          <a:chOff x="0" y="0"/>
          <a:chExt cx="0" cy="0"/>
        </a:xfrm>
      </p:grpSpPr>
      <p:sp>
        <p:nvSpPr>
          <p:cNvPr id="77" name="Google Shape;77;p99"/>
          <p:cNvSpPr>
            <a:spLocks noGrp="1"/>
          </p:cNvSpPr>
          <p:nvPr>
            <p:ph type="pic" idx="2"/>
          </p:nvPr>
        </p:nvSpPr>
        <p:spPr>
          <a:xfrm>
            <a:off x="-1333500" y="-5524500"/>
            <a:ext cx="27051000" cy="21640800"/>
          </a:xfrm>
          <a:prstGeom prst="rect">
            <a:avLst/>
          </a:prstGeom>
          <a:noFill/>
          <a:ln>
            <a:noFill/>
          </a:ln>
        </p:spPr>
      </p:sp>
      <p:sp>
        <p:nvSpPr>
          <p:cNvPr id="78" name="Google Shape;78;p9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sz="18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835577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747713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86"/>
          <p:cNvSpPr txBox="1">
            <a:spLocks noGrp="1"/>
          </p:cNvSpPr>
          <p:nvPr>
            <p:ph type="title"/>
          </p:nvPr>
        </p:nvSpPr>
        <p:spPr>
          <a:xfrm>
            <a:off x="3962400" y="549276"/>
            <a:ext cx="16459200" cy="228600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00000"/>
              </a:buClr>
              <a:buSzPts val="8800"/>
              <a:buFont typeface="Calibri"/>
              <a:buNone/>
              <a:defRPr sz="8800" b="0">
                <a:latin typeface="Calibri"/>
                <a:ea typeface="Calibri"/>
                <a:cs typeface="Calibri"/>
                <a:sym typeface="Calibri"/>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 name="Google Shape;18;p86"/>
          <p:cNvSpPr txBox="1">
            <a:spLocks noGrp="1"/>
          </p:cNvSpPr>
          <p:nvPr>
            <p:ph type="body" idx="1"/>
          </p:nvPr>
        </p:nvSpPr>
        <p:spPr>
          <a:xfrm>
            <a:off x="3962400" y="3200400"/>
            <a:ext cx="16459200" cy="9051926"/>
          </a:xfrm>
          <a:prstGeom prst="rect">
            <a:avLst/>
          </a:prstGeom>
          <a:noFill/>
          <a:ln>
            <a:noFill/>
          </a:ln>
        </p:spPr>
        <p:txBody>
          <a:bodyPr spcFirstLastPara="1" wrap="square" lIns="91425" tIns="91425" rIns="91425" bIns="91425" anchor="t" anchorCtr="0">
            <a:normAutofit/>
          </a:bodyPr>
          <a:lstStyle>
            <a:lvl1pPr marL="457200" lvl="0"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1pPr>
            <a:lvl2pPr marL="914400" lvl="1"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2pPr>
            <a:lvl3pPr marL="1371600" lvl="2"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3pPr>
            <a:lvl4pPr marL="1828800" lvl="3"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4pPr>
            <a:lvl5pPr marL="2286000" lvl="4" indent="-635000" algn="l">
              <a:lnSpc>
                <a:spcPct val="100000"/>
              </a:lnSpc>
              <a:spcBef>
                <a:spcPts val="1400"/>
              </a:spcBef>
              <a:spcAft>
                <a:spcPts val="0"/>
              </a:spcAft>
              <a:buClr>
                <a:srgbClr val="000000"/>
              </a:buClr>
              <a:buSzPts val="6400"/>
              <a:buFont typeface="Arial"/>
              <a:buChar char="»"/>
              <a:defRPr sz="6400">
                <a:latin typeface="Calibri"/>
                <a:ea typeface="Calibri"/>
                <a:cs typeface="Calibri"/>
                <a:sym typeface="Calibri"/>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 name="Google Shape;19;p86"/>
          <p:cNvSpPr txBox="1">
            <a:spLocks noGrp="1"/>
          </p:cNvSpPr>
          <p:nvPr>
            <p:ph type="sldNum" idx="12"/>
          </p:nvPr>
        </p:nvSpPr>
        <p:spPr>
          <a:xfrm>
            <a:off x="19917058" y="12835872"/>
            <a:ext cx="504544" cy="483906"/>
          </a:xfrm>
          <a:prstGeom prst="rect">
            <a:avLst/>
          </a:prstGeom>
          <a:noFill/>
          <a:ln>
            <a:noFill/>
          </a:ln>
        </p:spPr>
        <p:txBody>
          <a:bodyPr spcFirstLastPara="1" wrap="square" lIns="91425" tIns="91425" rIns="91425" bIns="91425" anchor="ctr" anchorCtr="0">
            <a:spAutoFit/>
          </a:bodyPr>
          <a:lstStyle>
            <a:lvl1pPr marL="0" lvl="0"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2400"/>
              <a:buFont typeface="Calibri"/>
              <a:buNone/>
              <a:defRPr sz="24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b="0" i="0" u="none" strike="noStrike" cap="none"/>
          </a:p>
        </p:txBody>
      </p:sp>
    </p:spTree>
    <p:extLst>
      <p:ext uri="{BB962C8B-B14F-4D97-AF65-F5344CB8AC3E}">
        <p14:creationId xmlns:p14="http://schemas.microsoft.com/office/powerpoint/2010/main" val="3994091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87"/>
          <p:cNvSpPr/>
          <p:nvPr/>
        </p:nvSpPr>
        <p:spPr>
          <a:xfrm>
            <a:off x="2015066" y="0"/>
            <a:ext cx="15868696" cy="13716000"/>
          </a:xfrm>
          <a:prstGeom prst="rect">
            <a:avLst/>
          </a:prstGeom>
          <a:solidFill>
            <a:schemeClr val="lt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87"/>
          <p:cNvSpPr/>
          <p:nvPr/>
        </p:nvSpPr>
        <p:spPr>
          <a:xfrm>
            <a:off x="17883762" y="0"/>
            <a:ext cx="54864" cy="13716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87"/>
          <p:cNvSpPr txBox="1">
            <a:spLocks noGrp="1"/>
          </p:cNvSpPr>
          <p:nvPr>
            <p:ph type="ctrTitle"/>
          </p:nvPr>
        </p:nvSpPr>
        <p:spPr>
          <a:xfrm>
            <a:off x="5223616" y="6857997"/>
            <a:ext cx="11036132" cy="4537118"/>
          </a:xfrm>
          <a:prstGeom prst="rect">
            <a:avLst/>
          </a:prstGeom>
          <a:noFill/>
          <a:ln>
            <a:noFill/>
          </a:ln>
        </p:spPr>
        <p:txBody>
          <a:bodyPr spcFirstLastPara="1" wrap="square" lIns="50800" tIns="50800" rIns="50800" bIns="50800" anchor="t" anchorCtr="0">
            <a:normAutofit/>
          </a:bodyPr>
          <a:lstStyle>
            <a:lvl1pPr lvl="0" algn="r">
              <a:lnSpc>
                <a:spcPct val="80000"/>
              </a:lnSpc>
              <a:spcBef>
                <a:spcPts val="0"/>
              </a:spcBef>
              <a:spcAft>
                <a:spcPts val="0"/>
              </a:spcAft>
              <a:buClr>
                <a:srgbClr val="000000"/>
              </a:buClr>
              <a:buSzPts val="12000"/>
              <a:buFont typeface="Helvetica Neue"/>
              <a:buNone/>
              <a:defRPr sz="12000"/>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4" name="Google Shape;24;p87"/>
          <p:cNvSpPr txBox="1">
            <a:spLocks noGrp="1"/>
          </p:cNvSpPr>
          <p:nvPr>
            <p:ph type="subTitle" idx="1"/>
          </p:nvPr>
        </p:nvSpPr>
        <p:spPr>
          <a:xfrm>
            <a:off x="5544548" y="4537573"/>
            <a:ext cx="10715200" cy="2320426"/>
          </a:xfrm>
          <a:prstGeom prst="rect">
            <a:avLst/>
          </a:prstGeom>
          <a:noFill/>
          <a:ln>
            <a:noFill/>
          </a:ln>
        </p:spPr>
        <p:txBody>
          <a:bodyPr spcFirstLastPara="1" wrap="square" lIns="50800" tIns="0" rIns="50800" bIns="50800" anchor="b" anchorCtr="0">
            <a:normAutofit/>
          </a:bodyPr>
          <a:lstStyle>
            <a:lvl1pPr lvl="0" algn="r">
              <a:lnSpc>
                <a:spcPct val="90000"/>
              </a:lnSpc>
              <a:spcBef>
                <a:spcPts val="4500"/>
              </a:spcBef>
              <a:spcAft>
                <a:spcPts val="0"/>
              </a:spcAft>
              <a:buClr>
                <a:schemeClr val="dk1"/>
              </a:buClr>
              <a:buSzPts val="4428"/>
              <a:buFont typeface="Helvetica Neue"/>
              <a:buNone/>
              <a:defRPr sz="3600" b="0">
                <a:solidFill>
                  <a:schemeClr val="dk1"/>
                </a:solidFill>
              </a:defRPr>
            </a:lvl1pPr>
            <a:lvl2pPr lvl="1" algn="ctr">
              <a:lnSpc>
                <a:spcPct val="90000"/>
              </a:lnSpc>
              <a:spcBef>
                <a:spcPts val="4500"/>
              </a:spcBef>
              <a:spcAft>
                <a:spcPts val="0"/>
              </a:spcAft>
              <a:buClr>
                <a:srgbClr val="000000"/>
              </a:buClr>
              <a:buSzPts val="4428"/>
              <a:buFont typeface="Helvetica Neue"/>
              <a:buNone/>
              <a:defRPr sz="3600"/>
            </a:lvl2pPr>
            <a:lvl3pPr lvl="2" algn="ctr">
              <a:lnSpc>
                <a:spcPct val="90000"/>
              </a:lnSpc>
              <a:spcBef>
                <a:spcPts val="4500"/>
              </a:spcBef>
              <a:spcAft>
                <a:spcPts val="0"/>
              </a:spcAft>
              <a:buClr>
                <a:srgbClr val="000000"/>
              </a:buClr>
              <a:buSzPts val="4428"/>
              <a:buFont typeface="Helvetica Neue"/>
              <a:buNone/>
              <a:defRPr sz="3600"/>
            </a:lvl3pPr>
            <a:lvl4pPr lvl="3" algn="ctr">
              <a:lnSpc>
                <a:spcPct val="90000"/>
              </a:lnSpc>
              <a:spcBef>
                <a:spcPts val="4500"/>
              </a:spcBef>
              <a:spcAft>
                <a:spcPts val="0"/>
              </a:spcAft>
              <a:buClr>
                <a:srgbClr val="000000"/>
              </a:buClr>
              <a:buSzPts val="3936"/>
              <a:buFont typeface="Helvetica Neue"/>
              <a:buNone/>
              <a:defRPr sz="3200"/>
            </a:lvl4pPr>
            <a:lvl5pPr lvl="4" algn="ctr">
              <a:lnSpc>
                <a:spcPct val="90000"/>
              </a:lnSpc>
              <a:spcBef>
                <a:spcPts val="4500"/>
              </a:spcBef>
              <a:spcAft>
                <a:spcPts val="0"/>
              </a:spcAft>
              <a:buClr>
                <a:srgbClr val="000000"/>
              </a:buClr>
              <a:buSzPts val="3936"/>
              <a:buFont typeface="Helvetica Neue"/>
              <a:buNone/>
              <a:defRPr sz="3200"/>
            </a:lvl5pPr>
            <a:lvl6pPr lvl="5" algn="ctr">
              <a:lnSpc>
                <a:spcPct val="90000"/>
              </a:lnSpc>
              <a:spcBef>
                <a:spcPts val="4500"/>
              </a:spcBef>
              <a:spcAft>
                <a:spcPts val="0"/>
              </a:spcAft>
              <a:buClr>
                <a:srgbClr val="000000"/>
              </a:buClr>
              <a:buSzPts val="3936"/>
              <a:buFont typeface="Helvetica Neue"/>
              <a:buNone/>
              <a:defRPr sz="3200"/>
            </a:lvl6pPr>
            <a:lvl7pPr lvl="6" algn="ctr">
              <a:lnSpc>
                <a:spcPct val="90000"/>
              </a:lnSpc>
              <a:spcBef>
                <a:spcPts val="4500"/>
              </a:spcBef>
              <a:spcAft>
                <a:spcPts val="0"/>
              </a:spcAft>
              <a:buClr>
                <a:srgbClr val="000000"/>
              </a:buClr>
              <a:buSzPts val="3936"/>
              <a:buFont typeface="Helvetica Neue"/>
              <a:buNone/>
              <a:defRPr sz="3200"/>
            </a:lvl7pPr>
            <a:lvl8pPr lvl="7" algn="ctr">
              <a:lnSpc>
                <a:spcPct val="90000"/>
              </a:lnSpc>
              <a:spcBef>
                <a:spcPts val="4500"/>
              </a:spcBef>
              <a:spcAft>
                <a:spcPts val="0"/>
              </a:spcAft>
              <a:buClr>
                <a:srgbClr val="000000"/>
              </a:buClr>
              <a:buSzPts val="3936"/>
              <a:buFont typeface="Helvetica Neue"/>
              <a:buNone/>
              <a:defRPr sz="3200"/>
            </a:lvl8pPr>
            <a:lvl9pPr lvl="8" algn="ctr">
              <a:lnSpc>
                <a:spcPct val="90000"/>
              </a:lnSpc>
              <a:spcBef>
                <a:spcPts val="4500"/>
              </a:spcBef>
              <a:spcAft>
                <a:spcPts val="0"/>
              </a:spcAft>
              <a:buClr>
                <a:srgbClr val="000000"/>
              </a:buClr>
              <a:buSzPts val="3936"/>
              <a:buFont typeface="Helvetica Neue"/>
              <a:buNone/>
              <a:defRPr sz="3200"/>
            </a:lvl9pPr>
          </a:lstStyle>
          <a:p>
            <a:endParaRPr/>
          </a:p>
        </p:txBody>
      </p:sp>
      <p:sp>
        <p:nvSpPr>
          <p:cNvPr id="25" name="Google Shape;25;p8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6" name="Google Shape;26;p8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5E5E5E"/>
              </a:buClr>
              <a:buSzPts val="2400"/>
              <a:buFont typeface="Helvetica Neue"/>
              <a:buNone/>
              <a:defRPr sz="2400" b="0" i="0" u="none" strike="noStrike" cap="none">
                <a:solidFill>
                  <a:srgbClr val="5E5E5E"/>
                </a:solidFill>
                <a:latin typeface="Helvetica Neue"/>
                <a:ea typeface="Helvetica Neue"/>
                <a:cs typeface="Helvetica Neue"/>
                <a:sym typeface="Helvetica Neue"/>
              </a:defRPr>
            </a:lvl9pPr>
          </a:lstStyle>
          <a:p>
            <a:endParaRPr/>
          </a:p>
        </p:txBody>
      </p:sp>
      <p:sp>
        <p:nvSpPr>
          <p:cNvPr id="27" name="Google Shape;27;p87"/>
          <p:cNvSpPr txBox="1">
            <a:spLocks noGrp="1"/>
          </p:cNvSpPr>
          <p:nvPr>
            <p:ph type="sldNum" idx="12"/>
          </p:nvPr>
        </p:nvSpPr>
        <p:spPr>
          <a:xfrm>
            <a:off x="11995956" y="13076008"/>
            <a:ext cx="379591" cy="379591"/>
          </a:xfrm>
          <a:prstGeom prst="rect">
            <a:avLst/>
          </a:prstGeom>
          <a:noFill/>
          <a:ln>
            <a:noFill/>
          </a:ln>
        </p:spPr>
        <p:txBody>
          <a:bodyPr spcFirstLastPara="1" wrap="square" lIns="50800" tIns="50800" rIns="457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a:lvl1pPr>
            <a:lvl2pPr marL="0" lvl="1" indent="0" algn="ctr">
              <a:lnSpc>
                <a:spcPct val="100000"/>
              </a:lnSpc>
              <a:spcBef>
                <a:spcPts val="0"/>
              </a:spcBef>
              <a:spcAft>
                <a:spcPts val="0"/>
              </a:spcAft>
              <a:buClr>
                <a:srgbClr val="000000"/>
              </a:buClr>
              <a:buSzPts val="1800"/>
              <a:buFont typeface="Helvetica Neue"/>
              <a:buNone/>
              <a:defRPr/>
            </a:lvl2pPr>
            <a:lvl3pPr marL="0" lvl="2" indent="0" algn="ctr">
              <a:lnSpc>
                <a:spcPct val="100000"/>
              </a:lnSpc>
              <a:spcBef>
                <a:spcPts val="0"/>
              </a:spcBef>
              <a:spcAft>
                <a:spcPts val="0"/>
              </a:spcAft>
              <a:buClr>
                <a:srgbClr val="000000"/>
              </a:buClr>
              <a:buSzPts val="1800"/>
              <a:buFont typeface="Helvetica Neue"/>
              <a:buNone/>
              <a:defRPr/>
            </a:lvl3pPr>
            <a:lvl4pPr marL="0" lvl="3" indent="0" algn="ctr">
              <a:lnSpc>
                <a:spcPct val="100000"/>
              </a:lnSpc>
              <a:spcBef>
                <a:spcPts val="0"/>
              </a:spcBef>
              <a:spcAft>
                <a:spcPts val="0"/>
              </a:spcAft>
              <a:buClr>
                <a:srgbClr val="000000"/>
              </a:buClr>
              <a:buSzPts val="1800"/>
              <a:buFont typeface="Helvetica Neue"/>
              <a:buNone/>
              <a:defRPr/>
            </a:lvl4pPr>
            <a:lvl5pPr marL="0" lvl="4" indent="0" algn="ctr">
              <a:lnSpc>
                <a:spcPct val="100000"/>
              </a:lnSpc>
              <a:spcBef>
                <a:spcPts val="0"/>
              </a:spcBef>
              <a:spcAft>
                <a:spcPts val="0"/>
              </a:spcAft>
              <a:buClr>
                <a:srgbClr val="000000"/>
              </a:buClr>
              <a:buSzPts val="1800"/>
              <a:buFont typeface="Helvetica Neue"/>
              <a:buNone/>
              <a:defRPr/>
            </a:lvl5pPr>
            <a:lvl6pPr marL="0" lvl="5" indent="0" algn="ctr">
              <a:lnSpc>
                <a:spcPct val="100000"/>
              </a:lnSpc>
              <a:spcBef>
                <a:spcPts val="0"/>
              </a:spcBef>
              <a:spcAft>
                <a:spcPts val="0"/>
              </a:spcAft>
              <a:buClr>
                <a:srgbClr val="000000"/>
              </a:buClr>
              <a:buSzPts val="1800"/>
              <a:buFont typeface="Helvetica Neue"/>
              <a:buNone/>
              <a:defRPr/>
            </a:lvl6pPr>
            <a:lvl7pPr marL="0" lvl="6" indent="0" algn="ctr">
              <a:lnSpc>
                <a:spcPct val="100000"/>
              </a:lnSpc>
              <a:spcBef>
                <a:spcPts val="0"/>
              </a:spcBef>
              <a:spcAft>
                <a:spcPts val="0"/>
              </a:spcAft>
              <a:buClr>
                <a:srgbClr val="000000"/>
              </a:buClr>
              <a:buSzPts val="1800"/>
              <a:buFont typeface="Helvetica Neue"/>
              <a:buNone/>
              <a:defRPr/>
            </a:lvl7pPr>
            <a:lvl8pPr marL="0" lvl="7" indent="0" algn="ctr">
              <a:lnSpc>
                <a:spcPct val="100000"/>
              </a:lnSpc>
              <a:spcBef>
                <a:spcPts val="0"/>
              </a:spcBef>
              <a:spcAft>
                <a:spcPts val="0"/>
              </a:spcAft>
              <a:buClr>
                <a:srgbClr val="000000"/>
              </a:buClr>
              <a:buSzPts val="1800"/>
              <a:buFont typeface="Helvetica Neue"/>
              <a:buNone/>
              <a:defRPr/>
            </a:lvl8pPr>
            <a:lvl9pPr marL="0" lvl="8" indent="0" algn="ctr">
              <a:lnSpc>
                <a:spcPct val="100000"/>
              </a:lnSpc>
              <a:spcBef>
                <a:spcPts val="0"/>
              </a:spcBef>
              <a:spcAft>
                <a:spcPts val="0"/>
              </a:spcAft>
              <a:buClr>
                <a:srgbClr val="000000"/>
              </a:buClr>
              <a:buSzPts val="1800"/>
              <a:buFont typeface="Helvetica Neue"/>
              <a:buNone/>
              <a:defRPr/>
            </a:lvl9pPr>
          </a:lstStyle>
          <a:p>
            <a:pPr marL="0" lvl="0" indent="0" algn="ctr" rtl="0">
              <a:spcBef>
                <a:spcPts val="0"/>
              </a:spcBef>
              <a:spcAft>
                <a:spcPts val="0"/>
              </a:spcAft>
              <a:buNone/>
            </a:pPr>
            <a:fld id="{00000000-1234-1234-1234-123412341234}" type="slidenum">
              <a:rPr lang="en-US"/>
              <a:t>‹#›</a:t>
            </a:fld>
            <a:endParaRPr/>
          </a:p>
        </p:txBody>
      </p:sp>
      <p:sp>
        <p:nvSpPr>
          <p:cNvPr id="28" name="Google Shape;28;p87"/>
          <p:cNvSpPr txBox="1"/>
          <p:nvPr/>
        </p:nvSpPr>
        <p:spPr>
          <a:xfrm>
            <a:off x="4382564" y="6525705"/>
            <a:ext cx="831272"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6"/>
              </a:buClr>
              <a:buSzPts val="4800"/>
              <a:buFont typeface="Noto Sans Symbols"/>
              <a:buNone/>
            </a:pPr>
            <a:r>
              <a:rPr lang="en-US" sz="4800" b="0" i="0" u="none" strike="noStrike" cap="none">
                <a:solidFill>
                  <a:schemeClr val="accent6"/>
                </a:solidFill>
                <a:latin typeface="Noto Sans Symbols"/>
                <a:ea typeface="Noto Sans Symbols"/>
                <a:cs typeface="Noto Sans Symbols"/>
                <a:sym typeface="Noto Sans Symbols"/>
              </a:rPr>
              <a:t>◤</a:t>
            </a:r>
            <a:endParaRPr sz="4800" b="0" i="0" u="none" strike="noStrike" cap="none">
              <a:solidFill>
                <a:schemeClr val="accent6"/>
              </a:solidFill>
              <a:latin typeface="Arial"/>
              <a:ea typeface="Arial"/>
              <a:cs typeface="Arial"/>
              <a:sym typeface="Arial"/>
            </a:endParaRPr>
          </a:p>
        </p:txBody>
      </p:sp>
    </p:spTree>
    <p:extLst>
      <p:ext uri="{BB962C8B-B14F-4D97-AF65-F5344CB8AC3E}">
        <p14:creationId xmlns:p14="http://schemas.microsoft.com/office/powerpoint/2010/main" val="1492756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9"/>
        <p:cNvGrpSpPr/>
        <p:nvPr/>
      </p:nvGrpSpPr>
      <p:grpSpPr>
        <a:xfrm>
          <a:off x="0" y="0"/>
          <a:ext cx="0" cy="0"/>
          <a:chOff x="0" y="0"/>
          <a:chExt cx="0" cy="0"/>
        </a:xfrm>
      </p:grpSpPr>
      <p:sp>
        <p:nvSpPr>
          <p:cNvPr id="30" name="Google Shape;30;p88"/>
          <p:cNvSpPr>
            <a:spLocks noGrp="1"/>
          </p:cNvSpPr>
          <p:nvPr>
            <p:ph type="pic" idx="2"/>
          </p:nvPr>
        </p:nvSpPr>
        <p:spPr>
          <a:xfrm>
            <a:off x="10972800" y="-203200"/>
            <a:ext cx="12144837" cy="14135100"/>
          </a:xfrm>
          <a:prstGeom prst="rect">
            <a:avLst/>
          </a:prstGeom>
          <a:noFill/>
          <a:ln>
            <a:noFill/>
          </a:ln>
        </p:spPr>
      </p:sp>
      <p:sp>
        <p:nvSpPr>
          <p:cNvPr id="31" name="Google Shape;31;p88"/>
          <p:cNvSpPr txBox="1">
            <a:spLocks noGrp="1"/>
          </p:cNvSpPr>
          <p:nvPr>
            <p:ph type="title"/>
          </p:nvPr>
        </p:nvSpPr>
        <p:spPr>
          <a:xfrm>
            <a:off x="1206500" y="1270000"/>
            <a:ext cx="9779000" cy="5882273"/>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2" name="Google Shape;32;p88"/>
          <p:cNvSpPr txBox="1">
            <a:spLocks noGrp="1"/>
          </p:cNvSpPr>
          <p:nvPr>
            <p:ph type="body" idx="1"/>
          </p:nvPr>
        </p:nvSpPr>
        <p:spPr>
          <a:xfrm>
            <a:off x="1206500" y="7060576"/>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228600" algn="l">
              <a:lnSpc>
                <a:spcPct val="100000"/>
              </a:lnSpc>
              <a:spcBef>
                <a:spcPts val="0"/>
              </a:spcBef>
              <a:spcAft>
                <a:spcPts val="0"/>
              </a:spcAft>
              <a:buClr>
                <a:srgbClr val="000000"/>
              </a:buClr>
              <a:buSzPts val="5500"/>
              <a:buFont typeface="Helvetica Neue"/>
              <a:buNone/>
              <a:defRPr sz="5500" b="1"/>
            </a:lvl2pPr>
            <a:lvl3pPr marL="1371600" lvl="2" indent="-228600" algn="l">
              <a:lnSpc>
                <a:spcPct val="100000"/>
              </a:lnSpc>
              <a:spcBef>
                <a:spcPts val="0"/>
              </a:spcBef>
              <a:spcAft>
                <a:spcPts val="0"/>
              </a:spcAft>
              <a:buClr>
                <a:srgbClr val="000000"/>
              </a:buClr>
              <a:buSzPts val="5500"/>
              <a:buFont typeface="Helvetica Neue"/>
              <a:buNone/>
              <a:defRPr sz="5500" b="1"/>
            </a:lvl3pPr>
            <a:lvl4pPr marL="1828800" lvl="3" indent="-228600" algn="l">
              <a:lnSpc>
                <a:spcPct val="100000"/>
              </a:lnSpc>
              <a:spcBef>
                <a:spcPts val="0"/>
              </a:spcBef>
              <a:spcAft>
                <a:spcPts val="0"/>
              </a:spcAft>
              <a:buClr>
                <a:srgbClr val="000000"/>
              </a:buClr>
              <a:buSzPts val="5500"/>
              <a:buFont typeface="Helvetica Neue"/>
              <a:buNone/>
              <a:defRPr sz="5500" b="1"/>
            </a:lvl4pPr>
            <a:lvl5pPr marL="2286000" lvl="4" indent="-228600" algn="l">
              <a:lnSpc>
                <a:spcPct val="100000"/>
              </a:lnSpc>
              <a:spcBef>
                <a:spcPts val="0"/>
              </a:spcBef>
              <a:spcAft>
                <a:spcPts val="0"/>
              </a:spcAft>
              <a:buClr>
                <a:srgbClr val="000000"/>
              </a:buClr>
              <a:buSzPts val="5500"/>
              <a:buFont typeface="Helvetica Neue"/>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3" name="Google Shape;33;p88"/>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499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4"/>
        <p:cNvGrpSpPr/>
        <p:nvPr/>
      </p:nvGrpSpPr>
      <p:grpSpPr>
        <a:xfrm>
          <a:off x="0" y="0"/>
          <a:ext cx="0" cy="0"/>
          <a:chOff x="0" y="0"/>
          <a:chExt cx="0" cy="0"/>
        </a:xfrm>
      </p:grpSpPr>
      <p:sp>
        <p:nvSpPr>
          <p:cNvPr id="35" name="Google Shape;35;p89"/>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36" name="Google Shape;36;p89"/>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7" name="Google Shape;37;p89"/>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38" name="Google Shape;38;p8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49204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9"/>
        <p:cNvGrpSpPr/>
        <p:nvPr/>
      </p:nvGrpSpPr>
      <p:grpSpPr>
        <a:xfrm>
          <a:off x="0" y="0"/>
          <a:ext cx="0" cy="0"/>
          <a:chOff x="0" y="0"/>
          <a:chExt cx="0" cy="0"/>
        </a:xfrm>
      </p:grpSpPr>
      <p:sp>
        <p:nvSpPr>
          <p:cNvPr id="40" name="Google Shape;40;p90"/>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1" name="Google Shape;41;p90"/>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3952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42"/>
        <p:cNvGrpSpPr/>
        <p:nvPr/>
      </p:nvGrpSpPr>
      <p:grpSpPr>
        <a:xfrm>
          <a:off x="0" y="0"/>
          <a:ext cx="0" cy="0"/>
          <a:chOff x="0" y="0"/>
          <a:chExt cx="0" cy="0"/>
        </a:xfrm>
      </p:grpSpPr>
      <p:sp>
        <p:nvSpPr>
          <p:cNvPr id="43" name="Google Shape;43;p91"/>
          <p:cNvSpPr txBox="1">
            <a:spLocks noGrp="1"/>
          </p:cNvSpPr>
          <p:nvPr>
            <p:ph type="body" idx="1"/>
          </p:nvPr>
        </p:nvSpPr>
        <p:spPr>
          <a:xfrm>
            <a:off x="1206500" y="2372962"/>
            <a:ext cx="9779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4" name="Google Shape;44;p91"/>
          <p:cNvSpPr txBox="1">
            <a:spLocks noGrp="1"/>
          </p:cNvSpPr>
          <p:nvPr>
            <p:ph type="body" idx="2"/>
          </p:nvPr>
        </p:nvSpPr>
        <p:spPr>
          <a:xfrm>
            <a:off x="1206500" y="4248504"/>
            <a:ext cx="9779000" cy="825663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45" name="Google Shape;45;p91"/>
          <p:cNvSpPr>
            <a:spLocks noGrp="1"/>
          </p:cNvSpPr>
          <p:nvPr>
            <p:ph type="pic" idx="3"/>
          </p:nvPr>
        </p:nvSpPr>
        <p:spPr>
          <a:xfrm>
            <a:off x="12192000" y="-407266"/>
            <a:ext cx="10916874" cy="14555832"/>
          </a:xfrm>
          <a:prstGeom prst="rect">
            <a:avLst/>
          </a:prstGeom>
          <a:noFill/>
          <a:ln>
            <a:noFill/>
          </a:ln>
        </p:spPr>
      </p:sp>
      <p:sp>
        <p:nvSpPr>
          <p:cNvPr id="46" name="Google Shape;46;p91"/>
          <p:cNvSpPr txBox="1">
            <a:spLocks noGrp="1"/>
          </p:cNvSpPr>
          <p:nvPr>
            <p:ph type="title"/>
          </p:nvPr>
        </p:nvSpPr>
        <p:spPr>
          <a:xfrm>
            <a:off x="1206500" y="1079500"/>
            <a:ext cx="9779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47" name="Google Shape;47;p91"/>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9671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48"/>
        <p:cNvGrpSpPr/>
        <p:nvPr/>
      </p:nvGrpSpPr>
      <p:grpSpPr>
        <a:xfrm>
          <a:off x="0" y="0"/>
          <a:ext cx="0" cy="0"/>
          <a:chOff x="0" y="0"/>
          <a:chExt cx="0" cy="0"/>
        </a:xfrm>
      </p:grpSpPr>
      <p:sp>
        <p:nvSpPr>
          <p:cNvPr id="49" name="Google Shape;49;p92"/>
          <p:cNvSpPr txBox="1">
            <a:spLocks noGrp="1"/>
          </p:cNvSpPr>
          <p:nvPr>
            <p:ph type="title"/>
          </p:nvPr>
        </p:nvSpPr>
        <p:spPr>
          <a:xfrm>
            <a:off x="1206496" y="4533900"/>
            <a:ext cx="21971004" cy="4648200"/>
          </a:xfrm>
          <a:prstGeom prst="rect">
            <a:avLst/>
          </a:prstGeom>
          <a:noFill/>
          <a:ln>
            <a:noFill/>
          </a:ln>
        </p:spPr>
        <p:txBody>
          <a:bodyPr spcFirstLastPara="1" wrap="square" lIns="50800" tIns="50800" rIns="50800" bIns="50800" anchor="ctr" anchorCtr="0">
            <a:normAutofit/>
          </a:bodyPr>
          <a:lstStyle>
            <a:lvl1pPr lvl="0" algn="l">
              <a:lnSpc>
                <a:spcPct val="80000"/>
              </a:lnSpc>
              <a:spcBef>
                <a:spcPts val="0"/>
              </a:spcBef>
              <a:spcAft>
                <a:spcPts val="0"/>
              </a:spcAft>
              <a:buClr>
                <a:srgbClr val="000000"/>
              </a:buClr>
              <a:buSzPts val="11600"/>
              <a:buFont typeface="Helvetica Neue"/>
              <a:buNone/>
              <a:defRPr sz="11600" b="0">
                <a:latin typeface="Helvetica Neue"/>
                <a:ea typeface="Helvetica Neue"/>
                <a:cs typeface="Helvetica Neue"/>
                <a:sym typeface="Helvetica Neu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0" name="Google Shape;50;p92"/>
          <p:cNvSpPr txBox="1">
            <a:spLocks noGrp="1"/>
          </p:cNvSpPr>
          <p:nvPr>
            <p:ph type="sldNum" idx="12"/>
          </p:nvPr>
        </p:nvSpPr>
        <p:spPr>
          <a:xfrm>
            <a:off x="12001499" y="13085233"/>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7631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1"/>
        <p:cNvGrpSpPr/>
        <p:nvPr/>
      </p:nvGrpSpPr>
      <p:grpSpPr>
        <a:xfrm>
          <a:off x="0" y="0"/>
          <a:ext cx="0" cy="0"/>
          <a:chOff x="0" y="0"/>
          <a:chExt cx="0" cy="0"/>
        </a:xfrm>
      </p:grpSpPr>
      <p:sp>
        <p:nvSpPr>
          <p:cNvPr id="52" name="Google Shape;52;p93"/>
          <p:cNvSpPr txBox="1">
            <a:spLocks noGrp="1"/>
          </p:cNvSpPr>
          <p:nvPr>
            <p:ph type="title"/>
          </p:nvPr>
        </p:nvSpPr>
        <p:spPr>
          <a:xfrm>
            <a:off x="1206500" y="1079500"/>
            <a:ext cx="21971000" cy="1434949"/>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3" name="Google Shape;53;p93"/>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4" name="Google Shape;54;p9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184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5"/>
        <p:cNvGrpSpPr/>
        <p:nvPr/>
      </p:nvGrpSpPr>
      <p:grpSpPr>
        <a:xfrm>
          <a:off x="0" y="0"/>
          <a:ext cx="0" cy="0"/>
          <a:chOff x="0" y="0"/>
          <a:chExt cx="0" cy="0"/>
        </a:xfrm>
      </p:grpSpPr>
      <p:sp>
        <p:nvSpPr>
          <p:cNvPr id="56" name="Google Shape;56;p94"/>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57" name="Google Shape;57;p94"/>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8" name="Google Shape;58;p94"/>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59" name="Google Shape;59;p94"/>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3925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0"/>
        <p:cNvGrpSpPr/>
        <p:nvPr/>
      </p:nvGrpSpPr>
      <p:grpSpPr>
        <a:xfrm>
          <a:off x="0" y="0"/>
          <a:ext cx="0" cy="0"/>
          <a:chOff x="0" y="0"/>
          <a:chExt cx="0" cy="0"/>
        </a:xfrm>
      </p:grpSpPr>
      <p:sp>
        <p:nvSpPr>
          <p:cNvPr id="61" name="Google Shape;61;p95"/>
          <p:cNvSpPr txBox="1">
            <a:spLocks noGrp="1"/>
          </p:cNvSpPr>
          <p:nvPr>
            <p:ph type="body" idx="1"/>
          </p:nvPr>
        </p:nvSpPr>
        <p:spPr>
          <a:xfrm>
            <a:off x="1206500" y="4920843"/>
            <a:ext cx="21971000" cy="3874314"/>
          </a:xfrm>
          <a:prstGeom prst="rect">
            <a:avLst/>
          </a:prstGeom>
          <a:noFill/>
          <a:ln>
            <a:noFill/>
          </a:ln>
        </p:spPr>
        <p:txBody>
          <a:bodyPr spcFirstLastPara="1" wrap="square" lIns="50800" tIns="50800" rIns="50800" bIns="50800" anchor="ctr" anchorCtr="0">
            <a:normAutofit/>
          </a:bodyPr>
          <a:lstStyle>
            <a:lvl1pPr marL="457200" lvl="0"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1pPr>
            <a:lvl2pPr marL="914400" lvl="1"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2pPr>
            <a:lvl3pPr marL="1371600" lvl="2"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3pPr>
            <a:lvl4pPr marL="1828800" lvl="3"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4pPr>
            <a:lvl5pPr marL="2286000" lvl="4" indent="-228600" algn="ctr">
              <a:lnSpc>
                <a:spcPct val="80000"/>
              </a:lnSpc>
              <a:spcBef>
                <a:spcPts val="0"/>
              </a:spcBef>
              <a:spcAft>
                <a:spcPts val="0"/>
              </a:spcAft>
              <a:buClr>
                <a:srgbClr val="000000"/>
              </a:buClr>
              <a:buSzPts val="11600"/>
              <a:buFont typeface="Helvetica Neue"/>
              <a:buNone/>
              <a:defRPr sz="116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2" name="Google Shape;62;p95"/>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6730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3"/>
        <p:cNvGrpSpPr/>
        <p:nvPr/>
      </p:nvGrpSpPr>
      <p:grpSpPr>
        <a:xfrm>
          <a:off x="0" y="0"/>
          <a:ext cx="0" cy="0"/>
          <a:chOff x="0" y="0"/>
          <a:chExt cx="0" cy="0"/>
        </a:xfrm>
      </p:grpSpPr>
      <p:sp>
        <p:nvSpPr>
          <p:cNvPr id="64" name="Google Shape;64;p96"/>
          <p:cNvSpPr txBox="1">
            <a:spLocks noGrp="1"/>
          </p:cNvSpPr>
          <p:nvPr>
            <p:ph type="body" idx="1"/>
          </p:nvPr>
        </p:nvSpPr>
        <p:spPr>
          <a:xfrm>
            <a:off x="1206500" y="1075927"/>
            <a:ext cx="21971000" cy="7241584"/>
          </a:xfrm>
          <a:prstGeom prst="rect">
            <a:avLst/>
          </a:prstGeom>
          <a:noFill/>
          <a:ln>
            <a:noFill/>
          </a:ln>
        </p:spPr>
        <p:txBody>
          <a:bodyPr spcFirstLastPara="1" wrap="square" lIns="50800" tIns="50800" rIns="50800" bIns="50800" anchor="b" anchorCtr="0">
            <a:normAutofit/>
          </a:bodyPr>
          <a:lstStyle>
            <a:lvl1pPr marL="457200" lvl="0" indent="-228600" algn="ctr">
              <a:lnSpc>
                <a:spcPct val="80000"/>
              </a:lnSpc>
              <a:spcBef>
                <a:spcPts val="0"/>
              </a:spcBef>
              <a:spcAft>
                <a:spcPts val="0"/>
              </a:spcAft>
              <a:buClr>
                <a:srgbClr val="000000"/>
              </a:buClr>
              <a:buSzPts val="25000"/>
              <a:buFont typeface="Helvetica Neue"/>
              <a:buNone/>
              <a:defRPr sz="25000" b="1"/>
            </a:lvl1pPr>
            <a:lvl2pPr marL="914400" lvl="1" indent="-228600" algn="ctr">
              <a:lnSpc>
                <a:spcPct val="80000"/>
              </a:lnSpc>
              <a:spcBef>
                <a:spcPts val="0"/>
              </a:spcBef>
              <a:spcAft>
                <a:spcPts val="0"/>
              </a:spcAft>
              <a:buClr>
                <a:srgbClr val="000000"/>
              </a:buClr>
              <a:buSzPts val="25000"/>
              <a:buFont typeface="Helvetica Neue"/>
              <a:buNone/>
              <a:defRPr sz="25000" b="1"/>
            </a:lvl2pPr>
            <a:lvl3pPr marL="1371600" lvl="2" indent="-228600" algn="ctr">
              <a:lnSpc>
                <a:spcPct val="80000"/>
              </a:lnSpc>
              <a:spcBef>
                <a:spcPts val="0"/>
              </a:spcBef>
              <a:spcAft>
                <a:spcPts val="0"/>
              </a:spcAft>
              <a:buClr>
                <a:srgbClr val="000000"/>
              </a:buClr>
              <a:buSzPts val="25000"/>
              <a:buFont typeface="Helvetica Neue"/>
              <a:buNone/>
              <a:defRPr sz="25000" b="1"/>
            </a:lvl3pPr>
            <a:lvl4pPr marL="1828800" lvl="3" indent="-228600" algn="ctr">
              <a:lnSpc>
                <a:spcPct val="80000"/>
              </a:lnSpc>
              <a:spcBef>
                <a:spcPts val="0"/>
              </a:spcBef>
              <a:spcAft>
                <a:spcPts val="0"/>
              </a:spcAft>
              <a:buClr>
                <a:srgbClr val="000000"/>
              </a:buClr>
              <a:buSzPts val="25000"/>
              <a:buFont typeface="Helvetica Neue"/>
              <a:buNone/>
              <a:defRPr sz="25000" b="1"/>
            </a:lvl4pPr>
            <a:lvl5pPr marL="2286000" lvl="4" indent="-228600" algn="ctr">
              <a:lnSpc>
                <a:spcPct val="80000"/>
              </a:lnSpc>
              <a:spcBef>
                <a:spcPts val="0"/>
              </a:spcBef>
              <a:spcAft>
                <a:spcPts val="0"/>
              </a:spcAft>
              <a:buClr>
                <a:srgbClr val="000000"/>
              </a:buClr>
              <a:buSzPts val="25000"/>
              <a:buFont typeface="Helvetica Neue"/>
              <a:buNone/>
              <a:defRPr sz="250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5" name="Google Shape;65;p96"/>
          <p:cNvSpPr txBox="1">
            <a:spLocks noGrp="1"/>
          </p:cNvSpPr>
          <p:nvPr>
            <p:ph type="body" idx="2"/>
          </p:nvPr>
        </p:nvSpPr>
        <p:spPr>
          <a:xfrm>
            <a:off x="1206500" y="8262180"/>
            <a:ext cx="21971000" cy="93478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0"/>
              </a:spcBef>
              <a:spcAft>
                <a:spcPts val="0"/>
              </a:spcAft>
              <a:buClr>
                <a:srgbClr val="000000"/>
              </a:buClr>
              <a:buSzPts val="5500"/>
              <a:buFont typeface="Helvetica Neue"/>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6" name="Google Shape;66;p96"/>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68708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7"/>
        <p:cNvGrpSpPr/>
        <p:nvPr/>
      </p:nvGrpSpPr>
      <p:grpSpPr>
        <a:xfrm>
          <a:off x="0" y="0"/>
          <a:ext cx="0" cy="0"/>
          <a:chOff x="0" y="0"/>
          <a:chExt cx="0" cy="0"/>
        </a:xfrm>
      </p:grpSpPr>
      <p:sp>
        <p:nvSpPr>
          <p:cNvPr id="68" name="Google Shape;68;p97"/>
          <p:cNvSpPr txBox="1">
            <a:spLocks noGrp="1"/>
          </p:cNvSpPr>
          <p:nvPr>
            <p:ph type="body" idx="1"/>
          </p:nvPr>
        </p:nvSpPr>
        <p:spPr>
          <a:xfrm>
            <a:off x="2430025" y="10675453"/>
            <a:ext cx="20200052" cy="636979"/>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69" name="Google Shape;69;p97"/>
          <p:cNvSpPr txBox="1">
            <a:spLocks noGrp="1"/>
          </p:cNvSpPr>
          <p:nvPr>
            <p:ph type="body" idx="2"/>
          </p:nvPr>
        </p:nvSpPr>
        <p:spPr>
          <a:xfrm>
            <a:off x="1753923" y="4939860"/>
            <a:ext cx="20876154" cy="3836280"/>
          </a:xfrm>
          <a:prstGeom prst="rect">
            <a:avLst/>
          </a:prstGeom>
          <a:noFill/>
          <a:ln>
            <a:noFill/>
          </a:ln>
        </p:spPr>
        <p:txBody>
          <a:bodyPr spcFirstLastPara="1" wrap="square" lIns="50800" tIns="50800" rIns="50800" bIns="50800" anchor="t" anchorCtr="0">
            <a:normAutofit/>
          </a:bodyPr>
          <a:lstStyle>
            <a:lvl1pPr marL="457200" lvl="0"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1pPr>
            <a:lvl2pPr marL="914400" lvl="1"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2pPr>
            <a:lvl3pPr marL="1371600" lvl="2"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3pPr>
            <a:lvl4pPr marL="1828800" lvl="3"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4pPr>
            <a:lvl5pPr marL="2286000" lvl="4" indent="-228600" algn="l">
              <a:lnSpc>
                <a:spcPct val="90000"/>
              </a:lnSpc>
              <a:spcBef>
                <a:spcPts val="0"/>
              </a:spcBef>
              <a:spcAft>
                <a:spcPts val="0"/>
              </a:spcAft>
              <a:buClr>
                <a:srgbClr val="000000"/>
              </a:buClr>
              <a:buSzPts val="8500"/>
              <a:buFont typeface="Helvetica Neue"/>
              <a:buNone/>
              <a:defRPr sz="8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70" name="Google Shape;70;p97"/>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761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1"/>
        <p:cNvGrpSpPr/>
        <p:nvPr/>
      </p:nvGrpSpPr>
      <p:grpSpPr>
        <a:xfrm>
          <a:off x="0" y="0"/>
          <a:ext cx="0" cy="0"/>
          <a:chOff x="0" y="0"/>
          <a:chExt cx="0" cy="0"/>
        </a:xfrm>
      </p:grpSpPr>
      <p:sp>
        <p:nvSpPr>
          <p:cNvPr id="72" name="Google Shape;72;p98"/>
          <p:cNvSpPr>
            <a:spLocks noGrp="1"/>
          </p:cNvSpPr>
          <p:nvPr>
            <p:ph type="pic" idx="2"/>
          </p:nvPr>
        </p:nvSpPr>
        <p:spPr>
          <a:xfrm>
            <a:off x="15760700" y="1016000"/>
            <a:ext cx="7439099" cy="5949678"/>
          </a:xfrm>
          <a:prstGeom prst="rect">
            <a:avLst/>
          </a:prstGeom>
          <a:noFill/>
          <a:ln>
            <a:noFill/>
          </a:ln>
        </p:spPr>
      </p:sp>
      <p:sp>
        <p:nvSpPr>
          <p:cNvPr id="73" name="Google Shape;73;p98"/>
          <p:cNvSpPr>
            <a:spLocks noGrp="1"/>
          </p:cNvSpPr>
          <p:nvPr>
            <p:ph type="pic" idx="3"/>
          </p:nvPr>
        </p:nvSpPr>
        <p:spPr>
          <a:xfrm>
            <a:off x="13500100" y="3978275"/>
            <a:ext cx="10439400" cy="12150181"/>
          </a:xfrm>
          <a:prstGeom prst="rect">
            <a:avLst/>
          </a:prstGeom>
          <a:noFill/>
          <a:ln>
            <a:noFill/>
          </a:ln>
        </p:spPr>
      </p:sp>
      <p:sp>
        <p:nvSpPr>
          <p:cNvPr id="74" name="Google Shape;74;p98"/>
          <p:cNvSpPr>
            <a:spLocks noGrp="1"/>
          </p:cNvSpPr>
          <p:nvPr>
            <p:ph type="pic" idx="4"/>
          </p:nvPr>
        </p:nvSpPr>
        <p:spPr>
          <a:xfrm>
            <a:off x="-139700" y="495300"/>
            <a:ext cx="16611600" cy="12458700"/>
          </a:xfrm>
          <a:prstGeom prst="rect">
            <a:avLst/>
          </a:prstGeom>
          <a:noFill/>
          <a:ln>
            <a:noFill/>
          </a:ln>
        </p:spPr>
      </p:sp>
      <p:sp>
        <p:nvSpPr>
          <p:cNvPr id="75" name="Google Shape;75;p98"/>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000000"/>
              </a:buClr>
              <a:buSzPts val="1800"/>
              <a:buFont typeface="Helvetica Neue"/>
              <a:buNone/>
              <a:defRPr sz="1800">
                <a:solidFill>
                  <a:srgbClr val="000000"/>
                </a:solidFill>
              </a:defRPr>
            </a:lvl1pPr>
            <a:lvl2pPr marL="0" lvl="1" indent="0" algn="ctr">
              <a:lnSpc>
                <a:spcPct val="100000"/>
              </a:lnSpc>
              <a:spcBef>
                <a:spcPts val="0"/>
              </a:spcBef>
              <a:spcAft>
                <a:spcPts val="0"/>
              </a:spcAft>
              <a:buClr>
                <a:srgbClr val="000000"/>
              </a:buClr>
              <a:buSzPts val="1800"/>
              <a:buFont typeface="Helvetica Neue"/>
              <a:buNone/>
              <a:defRPr sz="1800">
                <a:solidFill>
                  <a:srgbClr val="000000"/>
                </a:solidFill>
              </a:defRPr>
            </a:lvl2pPr>
            <a:lvl3pPr marL="0" lvl="2" indent="0" algn="ctr">
              <a:lnSpc>
                <a:spcPct val="100000"/>
              </a:lnSpc>
              <a:spcBef>
                <a:spcPts val="0"/>
              </a:spcBef>
              <a:spcAft>
                <a:spcPts val="0"/>
              </a:spcAft>
              <a:buClr>
                <a:srgbClr val="000000"/>
              </a:buClr>
              <a:buSzPts val="1800"/>
              <a:buFont typeface="Helvetica Neue"/>
              <a:buNone/>
              <a:defRPr sz="1800">
                <a:solidFill>
                  <a:srgbClr val="000000"/>
                </a:solidFill>
              </a:defRPr>
            </a:lvl3pPr>
            <a:lvl4pPr marL="0" lvl="3" indent="0" algn="ctr">
              <a:lnSpc>
                <a:spcPct val="100000"/>
              </a:lnSpc>
              <a:spcBef>
                <a:spcPts val="0"/>
              </a:spcBef>
              <a:spcAft>
                <a:spcPts val="0"/>
              </a:spcAft>
              <a:buClr>
                <a:srgbClr val="000000"/>
              </a:buClr>
              <a:buSzPts val="1800"/>
              <a:buFont typeface="Helvetica Neue"/>
              <a:buNone/>
              <a:defRPr sz="1800">
                <a:solidFill>
                  <a:srgbClr val="000000"/>
                </a:solidFill>
              </a:defRPr>
            </a:lvl4pPr>
            <a:lvl5pPr marL="0" lvl="4" indent="0" algn="ctr">
              <a:lnSpc>
                <a:spcPct val="100000"/>
              </a:lnSpc>
              <a:spcBef>
                <a:spcPts val="0"/>
              </a:spcBef>
              <a:spcAft>
                <a:spcPts val="0"/>
              </a:spcAft>
              <a:buClr>
                <a:srgbClr val="000000"/>
              </a:buClr>
              <a:buSzPts val="1800"/>
              <a:buFont typeface="Helvetica Neue"/>
              <a:buNone/>
              <a:defRPr sz="1800">
                <a:solidFill>
                  <a:srgbClr val="000000"/>
                </a:solidFill>
              </a:defRPr>
            </a:lvl5pPr>
            <a:lvl6pPr marL="0" lvl="5" indent="0" algn="ctr">
              <a:lnSpc>
                <a:spcPct val="100000"/>
              </a:lnSpc>
              <a:spcBef>
                <a:spcPts val="0"/>
              </a:spcBef>
              <a:spcAft>
                <a:spcPts val="0"/>
              </a:spcAft>
              <a:buClr>
                <a:srgbClr val="000000"/>
              </a:buClr>
              <a:buSzPts val="1800"/>
              <a:buFont typeface="Helvetica Neue"/>
              <a:buNone/>
              <a:defRPr sz="1800">
                <a:solidFill>
                  <a:srgbClr val="000000"/>
                </a:solidFill>
              </a:defRPr>
            </a:lvl6pPr>
            <a:lvl7pPr marL="0" lvl="6" indent="0" algn="ctr">
              <a:lnSpc>
                <a:spcPct val="100000"/>
              </a:lnSpc>
              <a:spcBef>
                <a:spcPts val="0"/>
              </a:spcBef>
              <a:spcAft>
                <a:spcPts val="0"/>
              </a:spcAft>
              <a:buClr>
                <a:srgbClr val="000000"/>
              </a:buClr>
              <a:buSzPts val="1800"/>
              <a:buFont typeface="Helvetica Neue"/>
              <a:buNone/>
              <a:defRPr sz="1800">
                <a:solidFill>
                  <a:srgbClr val="000000"/>
                </a:solidFill>
              </a:defRPr>
            </a:lvl7pPr>
            <a:lvl8pPr marL="0" lvl="7" indent="0" algn="ctr">
              <a:lnSpc>
                <a:spcPct val="100000"/>
              </a:lnSpc>
              <a:spcBef>
                <a:spcPts val="0"/>
              </a:spcBef>
              <a:spcAft>
                <a:spcPts val="0"/>
              </a:spcAft>
              <a:buClr>
                <a:srgbClr val="000000"/>
              </a:buClr>
              <a:buSzPts val="1800"/>
              <a:buFont typeface="Helvetica Neue"/>
              <a:buNone/>
              <a:defRPr sz="1800">
                <a:solidFill>
                  <a:srgbClr val="000000"/>
                </a:solidFill>
              </a:defRPr>
            </a:lvl8pPr>
            <a:lvl9pPr marL="0" lvl="8" indent="0" algn="ctr">
              <a:lnSpc>
                <a:spcPct val="100000"/>
              </a:lnSpc>
              <a:spcBef>
                <a:spcPts val="0"/>
              </a:spcBef>
              <a:spcAft>
                <a:spcPts val="0"/>
              </a:spcAft>
              <a:buClr>
                <a:srgbClr val="000000"/>
              </a:buClr>
              <a:buSzPts val="1800"/>
              <a:buFont typeface="Helvetica Neue"/>
              <a:buNone/>
              <a:defRPr sz="1800">
                <a:solidFill>
                  <a:srgbClr val="000000"/>
                </a:solidFil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0104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6"/>
        <p:cNvGrpSpPr/>
        <p:nvPr/>
      </p:nvGrpSpPr>
      <p:grpSpPr>
        <a:xfrm>
          <a:off x="0" y="0"/>
          <a:ext cx="0" cy="0"/>
          <a:chOff x="0" y="0"/>
          <a:chExt cx="0" cy="0"/>
        </a:xfrm>
      </p:grpSpPr>
      <p:sp>
        <p:nvSpPr>
          <p:cNvPr id="77" name="Google Shape;77;p99"/>
          <p:cNvSpPr>
            <a:spLocks noGrp="1"/>
          </p:cNvSpPr>
          <p:nvPr>
            <p:ph type="pic" idx="2"/>
          </p:nvPr>
        </p:nvSpPr>
        <p:spPr>
          <a:xfrm>
            <a:off x="-1333500" y="-5524500"/>
            <a:ext cx="27051000" cy="21640800"/>
          </a:xfrm>
          <a:prstGeom prst="rect">
            <a:avLst/>
          </a:prstGeom>
          <a:noFill/>
          <a:ln>
            <a:noFill/>
          </a:ln>
        </p:spPr>
      </p:sp>
      <p:sp>
        <p:nvSpPr>
          <p:cNvPr id="78" name="Google Shape;78;p99"/>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FFFFFF"/>
              </a:buClr>
              <a:buSzPts val="1800"/>
              <a:buFont typeface="Helvetica Neue"/>
              <a:buNone/>
              <a:defRPr>
                <a:solidFill>
                  <a:srgbClr val="FFFFFF"/>
                </a:solidFill>
              </a:defRPr>
            </a:lvl1pPr>
            <a:lvl2pPr marL="0" lvl="1" indent="0" algn="ctr">
              <a:lnSpc>
                <a:spcPct val="100000"/>
              </a:lnSpc>
              <a:spcBef>
                <a:spcPts val="0"/>
              </a:spcBef>
              <a:spcAft>
                <a:spcPts val="0"/>
              </a:spcAft>
              <a:buClr>
                <a:srgbClr val="FFFFFF"/>
              </a:buClr>
              <a:buSzPts val="1800"/>
              <a:buFont typeface="Helvetica Neue"/>
              <a:buNone/>
              <a:defRPr>
                <a:solidFill>
                  <a:srgbClr val="FFFFFF"/>
                </a:solidFill>
              </a:defRPr>
            </a:lvl2pPr>
            <a:lvl3pPr marL="0" lvl="2" indent="0" algn="ctr">
              <a:lnSpc>
                <a:spcPct val="100000"/>
              </a:lnSpc>
              <a:spcBef>
                <a:spcPts val="0"/>
              </a:spcBef>
              <a:spcAft>
                <a:spcPts val="0"/>
              </a:spcAft>
              <a:buClr>
                <a:srgbClr val="FFFFFF"/>
              </a:buClr>
              <a:buSzPts val="1800"/>
              <a:buFont typeface="Helvetica Neue"/>
              <a:buNone/>
              <a:defRPr>
                <a:solidFill>
                  <a:srgbClr val="FFFFFF"/>
                </a:solidFill>
              </a:defRPr>
            </a:lvl3pPr>
            <a:lvl4pPr marL="0" lvl="3" indent="0" algn="ctr">
              <a:lnSpc>
                <a:spcPct val="100000"/>
              </a:lnSpc>
              <a:spcBef>
                <a:spcPts val="0"/>
              </a:spcBef>
              <a:spcAft>
                <a:spcPts val="0"/>
              </a:spcAft>
              <a:buClr>
                <a:srgbClr val="FFFFFF"/>
              </a:buClr>
              <a:buSzPts val="1800"/>
              <a:buFont typeface="Helvetica Neue"/>
              <a:buNone/>
              <a:defRPr>
                <a:solidFill>
                  <a:srgbClr val="FFFFFF"/>
                </a:solidFill>
              </a:defRPr>
            </a:lvl4pPr>
            <a:lvl5pPr marL="0" lvl="4" indent="0" algn="ctr">
              <a:lnSpc>
                <a:spcPct val="100000"/>
              </a:lnSpc>
              <a:spcBef>
                <a:spcPts val="0"/>
              </a:spcBef>
              <a:spcAft>
                <a:spcPts val="0"/>
              </a:spcAft>
              <a:buClr>
                <a:srgbClr val="FFFFFF"/>
              </a:buClr>
              <a:buSzPts val="1800"/>
              <a:buFont typeface="Helvetica Neue"/>
              <a:buNone/>
              <a:defRPr>
                <a:solidFill>
                  <a:srgbClr val="FFFFFF"/>
                </a:solidFill>
              </a:defRPr>
            </a:lvl5pPr>
            <a:lvl6pPr marL="0" lvl="5" indent="0" algn="ctr">
              <a:lnSpc>
                <a:spcPct val="100000"/>
              </a:lnSpc>
              <a:spcBef>
                <a:spcPts val="0"/>
              </a:spcBef>
              <a:spcAft>
                <a:spcPts val="0"/>
              </a:spcAft>
              <a:buClr>
                <a:srgbClr val="FFFFFF"/>
              </a:buClr>
              <a:buSzPts val="1800"/>
              <a:buFont typeface="Helvetica Neue"/>
              <a:buNone/>
              <a:defRPr>
                <a:solidFill>
                  <a:srgbClr val="FFFFFF"/>
                </a:solidFill>
              </a:defRPr>
            </a:lvl6pPr>
            <a:lvl7pPr marL="0" lvl="6" indent="0" algn="ctr">
              <a:lnSpc>
                <a:spcPct val="100000"/>
              </a:lnSpc>
              <a:spcBef>
                <a:spcPts val="0"/>
              </a:spcBef>
              <a:spcAft>
                <a:spcPts val="0"/>
              </a:spcAft>
              <a:buClr>
                <a:srgbClr val="FFFFFF"/>
              </a:buClr>
              <a:buSzPts val="1800"/>
              <a:buFont typeface="Helvetica Neue"/>
              <a:buNone/>
              <a:defRPr>
                <a:solidFill>
                  <a:srgbClr val="FFFFFF"/>
                </a:solidFill>
              </a:defRPr>
            </a:lvl7pPr>
            <a:lvl8pPr marL="0" lvl="7" indent="0" algn="ctr">
              <a:lnSpc>
                <a:spcPct val="100000"/>
              </a:lnSpc>
              <a:spcBef>
                <a:spcPts val="0"/>
              </a:spcBef>
              <a:spcAft>
                <a:spcPts val="0"/>
              </a:spcAft>
              <a:buClr>
                <a:srgbClr val="FFFFFF"/>
              </a:buClr>
              <a:buSzPts val="1800"/>
              <a:buFont typeface="Helvetica Neue"/>
              <a:buNone/>
              <a:defRPr>
                <a:solidFill>
                  <a:srgbClr val="FFFFFF"/>
                </a:solidFill>
              </a:defRPr>
            </a:lvl8pPr>
            <a:lvl9pPr marL="0" lvl="8" indent="0" algn="ctr">
              <a:lnSpc>
                <a:spcPct val="100000"/>
              </a:lnSpc>
              <a:spcBef>
                <a:spcPts val="0"/>
              </a:spcBef>
              <a:spcAft>
                <a:spcPts val="0"/>
              </a:spcAft>
              <a:buClr>
                <a:srgbClr val="FFFFFF"/>
              </a:buClr>
              <a:buSzPts val="1800"/>
              <a:buFont typeface="Helvetica Neue"/>
              <a:buNone/>
              <a:defRPr>
                <a:solidFill>
                  <a:srgbClr val="FFFFFF"/>
                </a:solidFill>
              </a:defRPr>
            </a:lvl9pPr>
          </a:lstStyle>
          <a:p>
            <a:pPr marL="0" lvl="0" indent="0" algn="ctr" rtl="0">
              <a:spcBef>
                <a:spcPts val="0"/>
              </a:spcBef>
              <a:spcAft>
                <a:spcPts val="0"/>
              </a:spcAft>
              <a:buNone/>
            </a:pPr>
            <a:fld id="{00000000-1234-1234-1234-123412341234}" type="slidenum">
              <a:rPr lang="en-US"/>
              <a:t>‹#›</a:t>
            </a:fld>
            <a:endParaRPr sz="1800" b="0" i="0" u="none" strike="noStrike" cap="none">
              <a:latin typeface="Helvetica Neue"/>
              <a:ea typeface="Helvetica Neue"/>
              <a:cs typeface="Helvetica Neue"/>
              <a:sym typeface="Helvetica Neue"/>
            </a:endParaRPr>
          </a:p>
        </p:txBody>
      </p:sp>
    </p:spTree>
    <p:extLst>
      <p:ext uri="{BB962C8B-B14F-4D97-AF65-F5344CB8AC3E}">
        <p14:creationId xmlns:p14="http://schemas.microsoft.com/office/powerpoint/2010/main" val="1305813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291270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3962400" y="549276"/>
            <a:ext cx="16459200" cy="2286002"/>
          </a:xfrm>
          <a:prstGeom prst="rect">
            <a:avLst/>
          </a:prstGeom>
        </p:spPr>
        <p:txBody>
          <a:bodyPr lIns="91437" tIns="91437" rIns="91437" bIns="91437" anchor="ctr"/>
          <a:lstStyle>
            <a:lvl1pPr algn="ctr" defTabSz="1828800">
              <a:lnSpc>
                <a:spcPct val="100000"/>
              </a:lnSpc>
              <a:defRPr sz="8800" b="0" spc="0">
                <a:latin typeface="Calibri"/>
                <a:ea typeface="Calibri"/>
                <a:cs typeface="Calibri"/>
                <a:sym typeface="Calibri"/>
              </a:defRPr>
            </a:lvl1pPr>
          </a:lstStyle>
          <a:p>
            <a:r>
              <a:t>Title Text</a:t>
            </a:r>
          </a:p>
        </p:txBody>
      </p:sp>
      <p:sp>
        <p:nvSpPr>
          <p:cNvPr id="150" name="Body Level One…"/>
          <p:cNvSpPr txBox="1">
            <a:spLocks noGrp="1"/>
          </p:cNvSpPr>
          <p:nvPr>
            <p:ph type="body" idx="1"/>
          </p:nvPr>
        </p:nvSpPr>
        <p:spPr>
          <a:xfrm>
            <a:off x="3962400" y="3200400"/>
            <a:ext cx="16459200" cy="9051926"/>
          </a:xfrm>
          <a:prstGeom prst="rect">
            <a:avLst/>
          </a:prstGeom>
        </p:spPr>
        <p:txBody>
          <a:bodyPr lIns="91437" tIns="91437" rIns="91437" bIns="91437"/>
          <a:lstStyle>
            <a:lvl1pPr marL="685800" indent="-685800" defTabSz="1828800">
              <a:lnSpc>
                <a:spcPct val="100000"/>
              </a:lnSpc>
              <a:spcBef>
                <a:spcPts val="1400"/>
              </a:spcBef>
              <a:buSzPct val="100000"/>
              <a:buFont typeface="Arial"/>
              <a:defRPr sz="6400">
                <a:latin typeface="Calibri"/>
                <a:ea typeface="Calibri"/>
                <a:cs typeface="Calibri"/>
                <a:sym typeface="Calibri"/>
              </a:defRPr>
            </a:lvl1pPr>
            <a:lvl2pPr marL="1110342" indent="-653142" defTabSz="1828800">
              <a:lnSpc>
                <a:spcPct val="100000"/>
              </a:lnSpc>
              <a:spcBef>
                <a:spcPts val="1400"/>
              </a:spcBef>
              <a:buSzPct val="100000"/>
              <a:buFont typeface="Arial"/>
              <a:buChar char="–"/>
              <a:defRPr sz="6400">
                <a:latin typeface="Calibri"/>
                <a:ea typeface="Calibri"/>
                <a:cs typeface="Calibri"/>
                <a:sym typeface="Calibri"/>
              </a:defRPr>
            </a:lvl2pPr>
            <a:lvl3pPr marL="1524000" defTabSz="1828800">
              <a:lnSpc>
                <a:spcPct val="100000"/>
              </a:lnSpc>
              <a:spcBef>
                <a:spcPts val="1400"/>
              </a:spcBef>
              <a:buSzPct val="100000"/>
              <a:buFont typeface="Arial"/>
              <a:defRPr sz="6400">
                <a:latin typeface="Calibri"/>
                <a:ea typeface="Calibri"/>
                <a:cs typeface="Calibri"/>
                <a:sym typeface="Calibri"/>
              </a:defRPr>
            </a:lvl3pPr>
            <a:lvl4pPr marL="2103120" indent="-731520" defTabSz="1828800">
              <a:lnSpc>
                <a:spcPct val="100000"/>
              </a:lnSpc>
              <a:spcBef>
                <a:spcPts val="1400"/>
              </a:spcBef>
              <a:buSzPct val="100000"/>
              <a:buFont typeface="Arial"/>
              <a:buChar char="–"/>
              <a:defRPr sz="6400">
                <a:latin typeface="Calibri"/>
                <a:ea typeface="Calibri"/>
                <a:cs typeface="Calibri"/>
                <a:sym typeface="Calibri"/>
              </a:defRPr>
            </a:lvl4pPr>
            <a:lvl5pPr marL="2560320" indent="-731520" defTabSz="1828800">
              <a:lnSpc>
                <a:spcPct val="100000"/>
              </a:lnSpc>
              <a:spcBef>
                <a:spcPts val="1400"/>
              </a:spcBef>
              <a:buSzPct val="100000"/>
              <a:buFont typeface="Arial"/>
              <a:buChar char="»"/>
              <a:defRPr sz="64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19917058" y="12835872"/>
            <a:ext cx="504544" cy="483906"/>
          </a:xfrm>
          <a:prstGeom prst="rect">
            <a:avLst/>
          </a:prstGeom>
        </p:spPr>
        <p:txBody>
          <a:bodyPr lIns="91437" tIns="91437" rIns="91437" bIns="91437" anchor="ctr"/>
          <a:lstStyle>
            <a:lvl1pPr algn="r" defTabSz="1828800">
              <a:defRPr sz="2400">
                <a:solidFill>
                  <a:srgbClr val="888888"/>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9703292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3"/>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9554357"/>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marR="0" lvl="0"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000000"/>
              </a:buClr>
              <a:buSzPts val="8500"/>
              <a:buFont typeface="Helvetica Neue"/>
              <a:buNone/>
              <a:defRPr sz="8500" b="1"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83"/>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3504"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3503" algn="l" rtl="0">
              <a:lnSpc>
                <a:spcPct val="90000"/>
              </a:lnSpc>
              <a:spcBef>
                <a:spcPts val="4500"/>
              </a:spcBef>
              <a:spcAft>
                <a:spcPts val="0"/>
              </a:spcAft>
              <a:buClr>
                <a:srgbClr val="000000"/>
              </a:buClr>
              <a:buSzPts val="5904"/>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83"/>
          <p:cNvSpPr txBox="1">
            <a:spLocks noGrp="1"/>
          </p:cNvSpPr>
          <p:nvPr>
            <p:ph type="sldNum" idx="12"/>
          </p:nvPr>
        </p:nvSpPr>
        <p:spPr>
          <a:xfrm>
            <a:off x="12001499" y="13080999"/>
            <a:ext cx="368505" cy="3746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6757195"/>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5.xml"/><Relationship Id="rId5" Type="http://schemas.openxmlformats.org/officeDocument/2006/relationships/image" Target="../media/image26.jfif"/><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29.jfif"/></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6.jfif"/></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20.jpg"/><Relationship Id="rId4" Type="http://schemas.openxmlformats.org/officeDocument/2006/relationships/image" Target="../media/image43.jpg"/></Relationships>
</file>

<file path=ppt/slides/_rels/slide5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51.jfif"/></Relationships>
</file>

<file path=ppt/slides/_rels/slide5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New Officials Training"/>
          <p:cNvSpPr txBox="1">
            <a:spLocks noGrp="1"/>
          </p:cNvSpPr>
          <p:nvPr>
            <p:ph type="ctrTitle"/>
          </p:nvPr>
        </p:nvSpPr>
        <p:spPr>
          <a:prstGeom prst="rect">
            <a:avLst/>
          </a:prstGeom>
        </p:spPr>
        <p:txBody>
          <a:bodyPr/>
          <a:lstStyle/>
          <a:p>
            <a:r>
              <a:rPr dirty="0"/>
              <a:t>New Officials Training </a:t>
            </a:r>
          </a:p>
        </p:txBody>
      </p:sp>
      <p:sp>
        <p:nvSpPr>
          <p:cNvPr id="161" name="Session 1"/>
          <p:cNvSpPr txBox="1">
            <a:spLocks noGrp="1"/>
          </p:cNvSpPr>
          <p:nvPr>
            <p:ph type="subTitle" sz="quarter" idx="1"/>
          </p:nvPr>
        </p:nvSpPr>
        <p:spPr>
          <a:prstGeom prst="rect">
            <a:avLst/>
          </a:prstGeom>
        </p:spPr>
        <p:txBody>
          <a:bodyPr>
            <a:normAutofit fontScale="85000" lnSpcReduction="20000"/>
          </a:bodyPr>
          <a:lstStyle/>
          <a:p>
            <a:r>
              <a:rPr dirty="0"/>
              <a:t>Session </a:t>
            </a:r>
            <a:r>
              <a:rPr lang="en-US" dirty="0"/>
              <a:t>2</a:t>
            </a:r>
          </a:p>
          <a:p>
            <a:endParaRPr lang="en-US" dirty="0"/>
          </a:p>
          <a:p>
            <a:r>
              <a:rPr lang="en-US" dirty="0"/>
              <a:t>July 11, 2024</a:t>
            </a:r>
            <a:endParaRPr dirty="0"/>
          </a:p>
        </p:txBody>
      </p:sp>
      <p:pic>
        <p:nvPicPr>
          <p:cNvPr id="5" name="Picture 2" descr="aesthetic volleyball wallpaper for... - Volleyball Quotes | Facebook">
            <a:extLst>
              <a:ext uri="{FF2B5EF4-FFF2-40B4-BE49-F238E27FC236}">
                <a16:creationId xmlns:a16="http://schemas.microsoft.com/office/drawing/2014/main" id="{B4427CD5-238F-03B7-49F8-7C8C244C5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3552" y="6203577"/>
            <a:ext cx="5952565" cy="7144069"/>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277322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9"/>
            <a:ext cx="24158871" cy="1595718"/>
          </a:xfrm>
        </p:spPr>
        <p:txBody>
          <a:bodyPr>
            <a:normAutofit fontScale="90000"/>
          </a:bodyPr>
          <a:lstStyle/>
          <a:p>
            <a:pPr>
              <a:defRPr sz="3600" b="1"/>
            </a:pPr>
            <a:r>
              <a:rPr lang="en-US" sz="8300" dirty="0">
                <a:solidFill>
                  <a:prstClr val="black"/>
                </a:solidFill>
                <a:ea typeface="+mj-ea"/>
                <a:cs typeface="+mj-cs"/>
              </a:rPr>
              <a:t>R1 Position</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3460377"/>
            <a:ext cx="16387482" cy="7512424"/>
          </a:xfrm>
        </p:spPr>
        <p:txBody>
          <a:bodyPr>
            <a:normAutofit/>
          </a:bodyPr>
          <a:lstStyle/>
          <a:p>
            <a:r>
              <a:rPr lang="en-US" sz="6500" dirty="0"/>
              <a:t>The R1 is positioned in a stand that places them 2-3 feet above the net so that they can view both sides of the court clearly and equally. The stand is positioned opposite of the scorers table.</a:t>
            </a:r>
          </a:p>
          <a:p>
            <a:r>
              <a:rPr lang="en-US" sz="6500" dirty="0"/>
              <a:t>The R1 is to stay in the stand for the duration of the match unless there is an emergency.</a:t>
            </a:r>
            <a:endParaRPr lang="en-US" sz="6600" dirty="0"/>
          </a:p>
          <a:p>
            <a:endParaRPr lang="en-US" sz="6600" dirty="0"/>
          </a:p>
          <a:p>
            <a:pPr marL="0" indent="0">
              <a:buNone/>
            </a:pPr>
            <a:endParaRPr lang="en-US" sz="6600" dirty="0"/>
          </a:p>
          <a:p>
            <a:endParaRPr lang="en-US" sz="6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146" name="Picture 2" descr="Image result for volleyball ref stand animated">
            <a:extLst>
              <a:ext uri="{FF2B5EF4-FFF2-40B4-BE49-F238E27FC236}">
                <a16:creationId xmlns:a16="http://schemas.microsoft.com/office/drawing/2014/main" id="{E4A00290-F911-6115-28FA-5D79B9439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9858" y="4410636"/>
            <a:ext cx="6810901" cy="825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148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1111636"/>
            <a:ext cx="24158871" cy="1272989"/>
          </a:xfrm>
        </p:spPr>
        <p:txBody>
          <a:bodyPr>
            <a:normAutofit fontScale="90000"/>
          </a:bodyPr>
          <a:lstStyle/>
          <a:p>
            <a:pPr>
              <a:defRPr sz="3600" b="1"/>
            </a:pPr>
            <a:r>
              <a:rPr lang="en-US" sz="8300" dirty="0"/>
              <a:t>DUTIES of the R1</a:t>
            </a: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66165" y="2384625"/>
            <a:ext cx="23917835" cy="10963021"/>
          </a:xfrm>
        </p:spPr>
        <p:txBody>
          <a:bodyPr>
            <a:normAutofit fontScale="85000" lnSpcReduction="10000"/>
          </a:bodyPr>
          <a:lstStyle/>
          <a:p>
            <a:pPr marL="0" indent="0">
              <a:buNone/>
            </a:pPr>
            <a:r>
              <a:rPr lang="en-US" sz="6600" i="1" dirty="0">
                <a:solidFill>
                  <a:schemeClr val="accent5">
                    <a:lumMod val="75000"/>
                  </a:schemeClr>
                </a:solidFill>
              </a:rPr>
              <a:t>Both R1 and R2 are responsible for knowing all NFHS Official Volleyball Signals and Rules. The information below is focused on what a 1</a:t>
            </a:r>
            <a:r>
              <a:rPr lang="en-US" sz="6600" i="1" baseline="30000" dirty="0">
                <a:solidFill>
                  <a:schemeClr val="accent5">
                    <a:lumMod val="75000"/>
                  </a:schemeClr>
                </a:solidFill>
              </a:rPr>
              <a:t>st</a:t>
            </a:r>
            <a:r>
              <a:rPr lang="en-US" sz="6600" i="1" dirty="0">
                <a:solidFill>
                  <a:schemeClr val="accent5">
                    <a:lumMod val="75000"/>
                  </a:schemeClr>
                </a:solidFill>
              </a:rPr>
              <a:t> year official should be mastering for middle school matches.</a:t>
            </a:r>
          </a:p>
          <a:p>
            <a:pPr marL="0" indent="0">
              <a:buNone/>
            </a:pPr>
            <a:endParaRPr lang="en-US" sz="6600" i="1" dirty="0">
              <a:solidFill>
                <a:schemeClr val="accent5">
                  <a:lumMod val="75000"/>
                </a:schemeClr>
              </a:solidFill>
            </a:endParaRPr>
          </a:p>
          <a:p>
            <a:pPr marL="0" indent="0">
              <a:buNone/>
            </a:pPr>
            <a:r>
              <a:rPr lang="en-US" sz="6600" dirty="0"/>
              <a:t>R1 Calls &amp; Signals:</a:t>
            </a:r>
            <a:br>
              <a:rPr lang="en-US" sz="6600" dirty="0"/>
            </a:br>
            <a:r>
              <a:rPr lang="en-US" sz="6600" dirty="0"/>
              <a:t>	- Begin Serve, Line Violation(Serving), Net Serve, Out of Bounds/Antenna 	   Violation on R1 side, Replay/Re-Serve</a:t>
            </a:r>
            <a:br>
              <a:rPr lang="en-US" sz="6600" dirty="0"/>
            </a:br>
            <a:r>
              <a:rPr lang="en-US" sz="6600" dirty="0"/>
              <a:t>	- Ball Lands Inbounds, Ball Touched, Four Hits, Double Hit, Illegal Hit, Point</a:t>
            </a:r>
          </a:p>
          <a:p>
            <a:pPr marL="0" indent="0">
              <a:buNone/>
            </a:pPr>
            <a:r>
              <a:rPr lang="en-US" sz="6600" dirty="0"/>
              <a:t>	- Substitution, Time-Out, Official, End of Set, Change of Courts</a:t>
            </a:r>
            <a:br>
              <a:rPr lang="en-US" sz="6600" dirty="0"/>
            </a:br>
            <a:r>
              <a:rPr lang="en-US" sz="6600" dirty="0"/>
              <a:t>R1 Allows R2 to make the following calls first and then calls if R2 Does Not:</a:t>
            </a:r>
            <a:br>
              <a:rPr lang="en-US" sz="6600" dirty="0"/>
            </a:br>
            <a:r>
              <a:rPr lang="en-US" sz="6600" dirty="0"/>
              <a:t>	- Center Line Violation, Net Fault</a:t>
            </a:r>
            <a:br>
              <a:rPr lang="en-US" sz="6600" dirty="0"/>
            </a:br>
            <a:r>
              <a:rPr lang="en-US" sz="6600" dirty="0"/>
              <a:t>	- Time-Out</a:t>
            </a:r>
            <a:br>
              <a:rPr lang="en-US" sz="6600" dirty="0"/>
            </a:br>
            <a:endParaRPr lang="en-US" dirty="0"/>
          </a:p>
        </p:txBody>
      </p:sp>
      <p:pic>
        <p:nvPicPr>
          <p:cNvPr id="4" name="Google Shape;421;p50" descr="Picture 2">
            <a:extLst>
              <a:ext uri="{FF2B5EF4-FFF2-40B4-BE49-F238E27FC236}">
                <a16:creationId xmlns:a16="http://schemas.microsoft.com/office/drawing/2014/main" id="{6D34C8C8-498C-3259-F66F-DFC557D7A7DB}"/>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064392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Duties of the R1 cont.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fontScale="47500" lnSpcReduction="20000"/>
          </a:bodyPr>
          <a:lstStyle/>
          <a:p>
            <a:pPr marL="0" indent="0">
              <a:buNone/>
            </a:pPr>
            <a:r>
              <a:rPr lang="en-US" sz="7600" b="1" dirty="0"/>
              <a:t>Match Facilitation:</a:t>
            </a:r>
          </a:p>
          <a:p>
            <a:pPr marL="0" indent="0">
              <a:buNone/>
            </a:pPr>
            <a:br>
              <a:rPr lang="en-US" sz="7600" dirty="0"/>
            </a:br>
            <a:r>
              <a:rPr lang="en-US" sz="7600" dirty="0"/>
              <a:t>- </a:t>
            </a:r>
            <a:r>
              <a:rPr lang="en-US" sz="7600" b="1" dirty="0"/>
              <a:t>Prior to Start: </a:t>
            </a:r>
            <a:r>
              <a:rPr lang="en-US" sz="7600" dirty="0"/>
              <a:t>Blow whistle twice and extend arms out pointing to endlines to have team’s lineup on their respective endline.   Blow your whistle one time and bring your hands together in front of your chest. This signals the teams to shake hands/greet.</a:t>
            </a:r>
          </a:p>
          <a:p>
            <a:pPr marL="0" indent="0">
              <a:buNone/>
            </a:pPr>
            <a:r>
              <a:rPr lang="en-US" sz="7600" dirty="0"/>
              <a:t>- Know who your floor captains are. Make eye contact with your line judges to make sure they are ready. Wait for your R2 to signal to give you the court. </a:t>
            </a:r>
          </a:p>
          <a:p>
            <a:pPr marL="0" indent="0">
              <a:buNone/>
            </a:pPr>
            <a:r>
              <a:rPr lang="en-US" sz="7600" b="1" dirty="0"/>
              <a:t>- Start the Match and Play the Point (this is the order of a point played).</a:t>
            </a:r>
          </a:p>
          <a:p>
            <a:pPr marL="0" indent="0">
              <a:buNone/>
            </a:pPr>
            <a:r>
              <a:rPr lang="en-US" sz="7600" b="1" dirty="0"/>
              <a:t>	</a:t>
            </a:r>
            <a:r>
              <a:rPr lang="en-US" sz="7600" dirty="0"/>
              <a:t>1. Blow your whistle one time and beckon/call for serve</a:t>
            </a:r>
          </a:p>
          <a:p>
            <a:pPr marL="0" indent="0">
              <a:buNone/>
            </a:pPr>
            <a:r>
              <a:rPr lang="en-US" sz="7600" dirty="0"/>
              <a:t>	2. When the ball is down(the floor or wall), blow your whistle one time to indicate the ball is dead</a:t>
            </a:r>
          </a:p>
          <a:p>
            <a:pPr marL="0" indent="0">
              <a:buNone/>
            </a:pPr>
            <a:r>
              <a:rPr lang="en-US" sz="7600" dirty="0"/>
              <a:t>	3. Look at your line judges and R2 first and then signal point to the correct team</a:t>
            </a:r>
          </a:p>
          <a:p>
            <a:pPr marL="0" indent="0">
              <a:buNone/>
            </a:pPr>
            <a:r>
              <a:rPr lang="en-US" sz="7600" dirty="0"/>
              <a:t>	4. Then signal the fault on the side of the court that the fault was committed</a:t>
            </a:r>
          </a:p>
          <a:p>
            <a:pPr marL="0" indent="0">
              <a:buNone/>
            </a:pPr>
            <a:r>
              <a:rPr lang="en-US" sz="7600" dirty="0"/>
              <a:t>	5. Quickly scan the court to make sure no one is hurt or tying their shoes, the Coach is asking for a Time-Out or a  	     substitution request, and to make sure the line judges look prepared for the next point</a:t>
            </a:r>
          </a:p>
          <a:p>
            <a:pPr marL="0" indent="0">
              <a:buNone/>
            </a:pPr>
            <a:r>
              <a:rPr lang="en-US" sz="7600" dirty="0"/>
              <a:t>- Repeat until the set is complete</a:t>
            </a:r>
          </a:p>
          <a:p>
            <a:pPr marL="0" indent="0">
              <a:buNone/>
            </a:pPr>
            <a:r>
              <a:rPr lang="en-US" sz="7600" dirty="0"/>
              <a:t>- Signal the end of the set (cross your arms across your chest), followed by signaling for teams to change sides (swing your  arms around your waste, right arm in front and left arm in back).</a:t>
            </a:r>
          </a:p>
          <a:p>
            <a:pPr marL="0" indent="0">
              <a:buNone/>
            </a:pPr>
            <a:r>
              <a:rPr lang="en-US" sz="6000" b="1" dirty="0"/>
              <a:t>	</a:t>
            </a:r>
            <a:r>
              <a:rPr lang="en-US" sz="6000" dirty="0"/>
              <a:t>	</a:t>
            </a:r>
            <a:br>
              <a:rPr lang="en-US" sz="6000" dirty="0"/>
            </a:br>
            <a:endParaRPr lang="en-US" sz="6500" dirty="0"/>
          </a:p>
          <a:p>
            <a:endParaRPr lang="en-US" sz="6500" dirty="0"/>
          </a:p>
          <a:p>
            <a:endParaRPr lang="en-US" sz="6500" dirty="0"/>
          </a:p>
          <a:p>
            <a:pPr marL="0" indent="0">
              <a:buNone/>
            </a:pPr>
            <a:endParaRPr lang="en-US" sz="6500" dirty="0"/>
          </a:p>
          <a:p>
            <a:endParaRPr lang="en-US" sz="65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 name="Picture 5">
            <a:extLst>
              <a:ext uri="{FF2B5EF4-FFF2-40B4-BE49-F238E27FC236}">
                <a16:creationId xmlns:a16="http://schemas.microsoft.com/office/drawing/2014/main" id="{2A0CF9EE-B090-E8D3-D5A8-0ECCA4810ED1}"/>
              </a:ext>
            </a:extLst>
          </p:cNvPr>
          <p:cNvPicPr>
            <a:picLocks noChangeAspect="1"/>
          </p:cNvPicPr>
          <p:nvPr/>
        </p:nvPicPr>
        <p:blipFill>
          <a:blip r:embed="rId3"/>
          <a:stretch>
            <a:fillRect/>
          </a:stretch>
        </p:blipFill>
        <p:spPr>
          <a:xfrm>
            <a:off x="21703195" y="232129"/>
            <a:ext cx="1873981" cy="2301898"/>
          </a:xfrm>
          <a:prstGeom prst="rect">
            <a:avLst/>
          </a:prstGeom>
        </p:spPr>
      </p:pic>
    </p:spTree>
    <p:extLst>
      <p:ext uri="{BB962C8B-B14F-4D97-AF65-F5344CB8AC3E}">
        <p14:creationId xmlns:p14="http://schemas.microsoft.com/office/powerpoint/2010/main" val="15199251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682496" y="1201281"/>
            <a:ext cx="17410176"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Duties of the R1 cont.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3460376"/>
            <a:ext cx="23648894" cy="9359153"/>
          </a:xfrm>
        </p:spPr>
        <p:txBody>
          <a:bodyPr>
            <a:normAutofit fontScale="77500" lnSpcReduction="20000"/>
          </a:bodyPr>
          <a:lstStyle/>
          <a:p>
            <a:pPr marL="0" indent="0">
              <a:buNone/>
            </a:pPr>
            <a:r>
              <a:rPr lang="en-US" sz="6000" b="1" dirty="0"/>
              <a:t>Match Facilitation cont. :</a:t>
            </a:r>
          </a:p>
          <a:p>
            <a:pPr marL="0" indent="0">
              <a:buNone/>
            </a:pPr>
            <a:endParaRPr lang="en-US" sz="6000" dirty="0"/>
          </a:p>
          <a:p>
            <a:pPr marL="0" indent="0">
              <a:buNone/>
            </a:pPr>
            <a:r>
              <a:rPr lang="en-US" sz="6000" b="1" dirty="0"/>
              <a:t>- </a:t>
            </a:r>
            <a:r>
              <a:rPr lang="en-US" sz="6000" dirty="0"/>
              <a:t>Repeat this process until a team wins the match</a:t>
            </a:r>
          </a:p>
          <a:p>
            <a:pPr marL="0" indent="0">
              <a:buNone/>
            </a:pPr>
            <a:r>
              <a:rPr lang="en-US" sz="6000" b="1" dirty="0"/>
              <a:t>- End the match</a:t>
            </a:r>
          </a:p>
          <a:p>
            <a:pPr marL="0" indent="0">
              <a:buNone/>
            </a:pPr>
            <a:r>
              <a:rPr lang="en-US" sz="6000" b="1" dirty="0"/>
              <a:t>	  </a:t>
            </a:r>
            <a:r>
              <a:rPr lang="en-US" sz="6000" dirty="0"/>
              <a:t>1. When the final ball is down, blow your whistle one time to indicate the ball is dead</a:t>
            </a:r>
          </a:p>
          <a:p>
            <a:pPr marL="0" indent="0">
              <a:buNone/>
            </a:pPr>
            <a:r>
              <a:rPr lang="en-US" sz="6000" dirty="0"/>
              <a:t>	  2. Look at your line judges and R2 first and then signal point to the correct team</a:t>
            </a:r>
          </a:p>
          <a:p>
            <a:pPr marL="0" indent="0">
              <a:buNone/>
            </a:pPr>
            <a:r>
              <a:rPr lang="en-US" sz="6000" dirty="0"/>
              <a:t>	  3. Then signal the fault on the side of the court that the fault was committed</a:t>
            </a:r>
          </a:p>
          <a:p>
            <a:pPr marL="0" indent="0">
              <a:buNone/>
            </a:pPr>
            <a:r>
              <a:rPr lang="en-US" sz="6000" dirty="0"/>
              <a:t>	  4. Signal the end of the match (cross your arms across your chest)</a:t>
            </a:r>
          </a:p>
          <a:p>
            <a:pPr marL="0" indent="0">
              <a:buNone/>
            </a:pPr>
            <a:r>
              <a:rPr lang="en-US" sz="6000" b="1" dirty="0"/>
              <a:t>- After Match: </a:t>
            </a:r>
            <a:r>
              <a:rPr lang="en-US" sz="6000" dirty="0"/>
              <a:t>Extend arms out pointing to endlines. This signals players to go their respective endline. Blow your whistle and bring your hands together in front of your chest. This signals the teams to shake hands to complete the event</a:t>
            </a:r>
            <a:endParaRPr lang="en-US" sz="6000" b="1" dirty="0"/>
          </a:p>
          <a:p>
            <a:pPr marL="0" indent="0">
              <a:buNone/>
            </a:pPr>
            <a:r>
              <a:rPr lang="en-US" sz="6000" dirty="0"/>
              <a:t>	</a:t>
            </a:r>
            <a:br>
              <a:rPr lang="en-US" sz="6000" dirty="0"/>
            </a:br>
            <a:endParaRPr lang="en-US" sz="6500" dirty="0"/>
          </a:p>
          <a:p>
            <a:endParaRPr lang="en-US" sz="6500" dirty="0"/>
          </a:p>
          <a:p>
            <a:endParaRPr lang="en-US" sz="6500" dirty="0"/>
          </a:p>
          <a:p>
            <a:pPr marL="0" indent="0">
              <a:buNone/>
            </a:pPr>
            <a:endParaRPr lang="en-US" sz="6500" dirty="0"/>
          </a:p>
          <a:p>
            <a:endParaRPr lang="en-US" sz="65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 name="Picture 5">
            <a:extLst>
              <a:ext uri="{FF2B5EF4-FFF2-40B4-BE49-F238E27FC236}">
                <a16:creationId xmlns:a16="http://schemas.microsoft.com/office/drawing/2014/main" id="{2A0CF9EE-B090-E8D3-D5A8-0ECCA4810ED1}"/>
              </a:ext>
            </a:extLst>
          </p:cNvPr>
          <p:cNvPicPr>
            <a:picLocks noChangeAspect="1"/>
          </p:cNvPicPr>
          <p:nvPr/>
        </p:nvPicPr>
        <p:blipFill>
          <a:blip r:embed="rId3"/>
          <a:stretch>
            <a:fillRect/>
          </a:stretch>
        </p:blipFill>
        <p:spPr>
          <a:xfrm>
            <a:off x="21099691" y="232129"/>
            <a:ext cx="2714244" cy="3334032"/>
          </a:xfrm>
          <a:prstGeom prst="rect">
            <a:avLst/>
          </a:prstGeom>
        </p:spPr>
      </p:pic>
    </p:spTree>
    <p:extLst>
      <p:ext uri="{BB962C8B-B14F-4D97-AF65-F5344CB8AC3E}">
        <p14:creationId xmlns:p14="http://schemas.microsoft.com/office/powerpoint/2010/main" val="41827019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1st Referee"/>
          <p:cNvSpPr txBox="1">
            <a:spLocks noGrp="1"/>
          </p:cNvSpPr>
          <p:nvPr>
            <p:ph type="title"/>
          </p:nvPr>
        </p:nvSpPr>
        <p:spPr>
          <a:xfrm>
            <a:off x="498763" y="2158238"/>
            <a:ext cx="23885237" cy="1739153"/>
          </a:xfrm>
          <a:prstGeom prst="rect">
            <a:avLst/>
          </a:prstGeom>
        </p:spPr>
        <p:txBody>
          <a:bodyPr>
            <a:normAutofit/>
          </a:bodyPr>
          <a:lstStyle>
            <a:lvl1pPr defTabSz="740663">
              <a:defRPr sz="3564"/>
            </a:lvl1pPr>
          </a:lstStyle>
          <a:p>
            <a:r>
              <a:rPr lang="en-US" sz="7500" dirty="0"/>
              <a:t>R1 Mechanics</a:t>
            </a:r>
            <a:endParaRPr sz="7500" dirty="0"/>
          </a:p>
        </p:txBody>
      </p:sp>
      <p:sp>
        <p:nvSpPr>
          <p:cNvPr id="277" name="and inform the individual(s) of such actions; 20. Administer cards for unnecessary delay warning and/or penalty by a coach, player, substitute, replacement or team and inform the individual(s) of such actions; 21. Notify (or request the second referee to"/>
          <p:cNvSpPr txBox="1">
            <a:spLocks noGrp="1"/>
          </p:cNvSpPr>
          <p:nvPr>
            <p:ph type="body" idx="1"/>
          </p:nvPr>
        </p:nvSpPr>
        <p:spPr>
          <a:xfrm>
            <a:off x="498763" y="3906922"/>
            <a:ext cx="23885237" cy="8023141"/>
          </a:xfrm>
          <a:prstGeom prst="rect">
            <a:avLst/>
          </a:prstGeom>
        </p:spPr>
        <p:txBody>
          <a:bodyPr>
            <a:noAutofit/>
          </a:bodyPr>
          <a:lstStyle>
            <a:lvl1pPr marL="312039" indent="-312039" defTabSz="832104">
              <a:spcBef>
                <a:spcPts val="600"/>
              </a:spcBef>
              <a:defRPr sz="2912"/>
            </a:lvl1pPr>
          </a:lstStyle>
          <a:p>
            <a:pPr marL="228600" lvl="0" indent="-234950" algn="l" rtl="0">
              <a:lnSpc>
                <a:spcPct val="120000"/>
              </a:lnSpc>
              <a:spcBef>
                <a:spcPts val="0"/>
              </a:spcBef>
              <a:spcAft>
                <a:spcPts val="0"/>
              </a:spcAft>
              <a:buSzPts val="2100"/>
              <a:buChar char="•"/>
            </a:pPr>
            <a:r>
              <a:rPr lang="en-US" sz="6500" dirty="0"/>
              <a:t>Use proper signals/sequence and hold them high.</a:t>
            </a:r>
          </a:p>
          <a:p>
            <a:pPr marL="228600" lvl="0" indent="-234950" algn="l" rtl="0">
              <a:lnSpc>
                <a:spcPct val="120000"/>
              </a:lnSpc>
              <a:spcBef>
                <a:spcPts val="1000"/>
              </a:spcBef>
              <a:spcAft>
                <a:spcPts val="0"/>
              </a:spcAft>
              <a:buSzPts val="2100"/>
              <a:buChar char="•"/>
            </a:pPr>
            <a:r>
              <a:rPr lang="en-US" sz="6500" dirty="0"/>
              <a:t>Use a loud whistle to show confidence, then gather information with the line judges as needed.</a:t>
            </a:r>
          </a:p>
          <a:p>
            <a:pPr marL="228600" lvl="0" indent="-234950" algn="l" rtl="0">
              <a:lnSpc>
                <a:spcPct val="120000"/>
              </a:lnSpc>
              <a:spcBef>
                <a:spcPts val="1000"/>
              </a:spcBef>
              <a:spcAft>
                <a:spcPts val="0"/>
              </a:spcAft>
              <a:buSzPts val="2100"/>
              <a:buChar char="•"/>
            </a:pPr>
            <a:r>
              <a:rPr lang="en-US" sz="6500" dirty="0"/>
              <a:t>Allow your second referee to whistle first on center line and net faults.</a:t>
            </a:r>
          </a:p>
          <a:p>
            <a:pPr marL="228600" lvl="0" indent="-234950" algn="l" rtl="0">
              <a:lnSpc>
                <a:spcPct val="120000"/>
              </a:lnSpc>
              <a:spcBef>
                <a:spcPts val="1000"/>
              </a:spcBef>
              <a:spcAft>
                <a:spcPts val="0"/>
              </a:spcAft>
              <a:buSzPts val="2100"/>
              <a:buChar char="•"/>
            </a:pPr>
            <a:r>
              <a:rPr lang="en-US" sz="6500" dirty="0"/>
              <a:t>Whistle as soon as the play ends to stop action.</a:t>
            </a:r>
          </a:p>
        </p:txBody>
      </p:sp>
      <p:pic>
        <p:nvPicPr>
          <p:cNvPr id="5" name="Google Shape;421;p50" descr="Picture 2">
            <a:extLst>
              <a:ext uri="{FF2B5EF4-FFF2-40B4-BE49-F238E27FC236}">
                <a16:creationId xmlns:a16="http://schemas.microsoft.com/office/drawing/2014/main" id="{126F2849-DF0F-43D4-A443-1778C1827BC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2050" name="Picture 2" descr="Image result for volleyball etiquette">
            <a:extLst>
              <a:ext uri="{FF2B5EF4-FFF2-40B4-BE49-F238E27FC236}">
                <a16:creationId xmlns:a16="http://schemas.microsoft.com/office/drawing/2014/main" id="{A37F03C1-F688-0346-43FC-74B2C7593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1348" y="394729"/>
            <a:ext cx="5777192" cy="501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29232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1st Referee"/>
          <p:cNvSpPr txBox="1">
            <a:spLocks noGrp="1"/>
          </p:cNvSpPr>
          <p:nvPr>
            <p:ph type="title"/>
          </p:nvPr>
        </p:nvSpPr>
        <p:spPr>
          <a:xfrm>
            <a:off x="498762" y="1036410"/>
            <a:ext cx="23885237" cy="1739153"/>
          </a:xfrm>
          <a:prstGeom prst="rect">
            <a:avLst/>
          </a:prstGeom>
        </p:spPr>
        <p:txBody>
          <a:bodyPr>
            <a:normAutofit/>
          </a:bodyPr>
          <a:lstStyle>
            <a:lvl1pPr defTabSz="740663">
              <a:defRPr sz="3564"/>
            </a:lvl1pPr>
          </a:lstStyle>
          <a:p>
            <a:r>
              <a:rPr lang="en-US" sz="7500" dirty="0"/>
              <a:t>R1 Mechanics cont.</a:t>
            </a:r>
            <a:endParaRPr sz="7500" dirty="0"/>
          </a:p>
        </p:txBody>
      </p:sp>
      <p:sp>
        <p:nvSpPr>
          <p:cNvPr id="277" name="and inform the individual(s) of such actions; 20. Administer cards for unnecessary delay warning and/or penalty by a coach, player, substitute, replacement or team and inform the individual(s) of such actions; 21. Notify (or request the second referee to"/>
          <p:cNvSpPr txBox="1">
            <a:spLocks noGrp="1"/>
          </p:cNvSpPr>
          <p:nvPr>
            <p:ph type="body" idx="1"/>
          </p:nvPr>
        </p:nvSpPr>
        <p:spPr>
          <a:xfrm>
            <a:off x="498763" y="2775563"/>
            <a:ext cx="23885237" cy="10420483"/>
          </a:xfrm>
          <a:prstGeom prst="rect">
            <a:avLst/>
          </a:prstGeom>
        </p:spPr>
        <p:txBody>
          <a:bodyPr>
            <a:noAutofit/>
          </a:bodyPr>
          <a:lstStyle>
            <a:lvl1pPr marL="312039" indent="-312039" defTabSz="832104">
              <a:spcBef>
                <a:spcPts val="600"/>
              </a:spcBef>
              <a:defRPr sz="2912"/>
            </a:lvl1pPr>
          </a:lstStyle>
          <a:p>
            <a:pPr marL="228600" indent="-228600">
              <a:lnSpc>
                <a:spcPct val="120000"/>
              </a:lnSpc>
              <a:spcBef>
                <a:spcPts val="0"/>
              </a:spcBef>
              <a:buSzPts val="2400"/>
            </a:pPr>
            <a:r>
              <a:rPr lang="en-US" sz="6500" dirty="0"/>
              <a:t>Use the same whistle sound to start and stop play (single).</a:t>
            </a:r>
          </a:p>
          <a:p>
            <a:pPr marL="228600" indent="-228600">
              <a:lnSpc>
                <a:spcPct val="120000"/>
              </a:lnSpc>
              <a:spcBef>
                <a:spcPts val="0"/>
              </a:spcBef>
              <a:buSzPts val="2400"/>
            </a:pPr>
            <a:r>
              <a:rPr lang="en-US" sz="6500" dirty="0"/>
              <a:t>Use a different whistle sound for interruptions (double).</a:t>
            </a:r>
          </a:p>
          <a:p>
            <a:pPr marL="228600" indent="-228600">
              <a:lnSpc>
                <a:spcPct val="120000"/>
              </a:lnSpc>
              <a:spcBef>
                <a:spcPts val="0"/>
              </a:spcBef>
              <a:buSzPts val="2400"/>
            </a:pPr>
            <a:r>
              <a:rPr lang="en-US" sz="6500" dirty="0"/>
              <a:t>Use an emergency whistle to stop all players immediately (triple).</a:t>
            </a:r>
          </a:p>
        </p:txBody>
      </p:sp>
      <p:pic>
        <p:nvPicPr>
          <p:cNvPr id="8" name="Google Shape;421;p50" descr="Picture 2">
            <a:extLst>
              <a:ext uri="{FF2B5EF4-FFF2-40B4-BE49-F238E27FC236}">
                <a16:creationId xmlns:a16="http://schemas.microsoft.com/office/drawing/2014/main" id="{8C657CAE-6BFC-4307-AD85-4A496A18C6A9}"/>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3074" name="Picture 2" descr="Image result for blow whistle">
            <a:extLst>
              <a:ext uri="{FF2B5EF4-FFF2-40B4-BE49-F238E27FC236}">
                <a16:creationId xmlns:a16="http://schemas.microsoft.com/office/drawing/2014/main" id="{6B43F06A-D321-144A-3DB9-D4E1F3411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764" y="7243476"/>
            <a:ext cx="5336628" cy="550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7559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R1 Technique</a:t>
            </a: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a:bodyPr>
          <a:lstStyle/>
          <a:p>
            <a:pPr>
              <a:buFontTx/>
              <a:buChar char="-"/>
            </a:pPr>
            <a:r>
              <a:rPr lang="en-US" sz="4800" dirty="0"/>
              <a:t>Before the play of every point the R1 will scan the court and both benches before beckoning for server.</a:t>
            </a:r>
          </a:p>
          <a:p>
            <a:pPr>
              <a:buFontTx/>
              <a:buChar char="-"/>
            </a:pPr>
            <a:r>
              <a:rPr lang="en-US" sz="4800" b="1" dirty="0"/>
              <a:t>Net Violations</a:t>
            </a:r>
          </a:p>
          <a:p>
            <a:pPr marL="1371600" lvl="3" indent="0">
              <a:buNone/>
            </a:pPr>
            <a:r>
              <a:rPr lang="en-US" sz="4800" b="1" dirty="0"/>
              <a:t>	</a:t>
            </a:r>
            <a:r>
              <a:rPr lang="en-US" sz="4800" dirty="0"/>
              <a:t>1. R1 signals the team receiving the point (signal #17)</a:t>
            </a:r>
          </a:p>
          <a:p>
            <a:pPr marL="1371600" lvl="3" indent="0">
              <a:buNone/>
            </a:pPr>
            <a:r>
              <a:rPr lang="en-US" sz="4800" dirty="0"/>
              <a:t>	2. Wait for the R2 to signal the number of the player in violation</a:t>
            </a:r>
          </a:p>
          <a:p>
            <a:pPr marL="1371600" lvl="3" indent="0">
              <a:buNone/>
            </a:pPr>
            <a:r>
              <a:rPr lang="en-US" sz="4800" b="1" dirty="0"/>
              <a:t>	</a:t>
            </a:r>
            <a:r>
              <a:rPr lang="en-US" sz="4800" dirty="0"/>
              <a:t>3. Repeat the number of the player in violation</a:t>
            </a:r>
            <a:endParaRPr lang="en-US" sz="4800" b="1" dirty="0"/>
          </a:p>
          <a:p>
            <a:pPr marL="0" indent="0">
              <a:buNone/>
            </a:pPr>
            <a:r>
              <a:rPr lang="en-US" sz="4800" dirty="0"/>
              <a:t>-     </a:t>
            </a:r>
            <a:r>
              <a:rPr lang="en-US" sz="4800" b="1" dirty="0"/>
              <a:t>Substitutions</a:t>
            </a:r>
            <a:endParaRPr lang="en-US" sz="4800" dirty="0"/>
          </a:p>
          <a:p>
            <a:pPr marL="0" indent="0">
              <a:buNone/>
            </a:pPr>
            <a:r>
              <a:rPr lang="en-US" sz="4800" b="1" dirty="0"/>
              <a:t>	</a:t>
            </a:r>
            <a:r>
              <a:rPr lang="en-US" sz="4800" dirty="0"/>
              <a:t>1. </a:t>
            </a:r>
            <a:r>
              <a:rPr lang="en-US" sz="4800" dirty="0">
                <a:solidFill>
                  <a:srgbClr val="0F0F0F"/>
                </a:solidFill>
              </a:rPr>
              <a:t>R2 whistles and signals for substitution (signal #15)</a:t>
            </a:r>
            <a:endParaRPr lang="en-US" sz="4800" dirty="0"/>
          </a:p>
          <a:p>
            <a:pPr marL="0" indent="0">
              <a:buNone/>
            </a:pPr>
            <a:r>
              <a:rPr lang="en-US" sz="4800" b="1" dirty="0"/>
              <a:t>	</a:t>
            </a:r>
            <a:r>
              <a:rPr lang="en-US" sz="4800" dirty="0"/>
              <a:t>2. R1 does not whistle, but mimics the substitution signal</a:t>
            </a:r>
          </a:p>
          <a:p>
            <a:pPr marL="1417320" lvl="3" indent="0">
              <a:buNone/>
            </a:pPr>
            <a:r>
              <a:rPr lang="en-US" sz="4800" dirty="0"/>
              <a:t>       (signal #15)</a:t>
            </a:r>
          </a:p>
          <a:p>
            <a:pPr marL="0" indent="0">
              <a:buNone/>
            </a:pPr>
            <a:r>
              <a:rPr lang="en-US" sz="4800" dirty="0"/>
              <a:t>	3. R1 does not resume play until the R2 gives the court back</a:t>
            </a:r>
          </a:p>
          <a:p>
            <a:pPr marL="0" indent="0">
              <a:buNone/>
            </a:pPr>
            <a:endParaRPr lang="en-US" sz="3600" dirty="0"/>
          </a:p>
          <a:p>
            <a:pPr marL="0" indent="0">
              <a:buNone/>
            </a:pPr>
            <a:endParaRPr lang="en-US" sz="3600" dirty="0"/>
          </a:p>
          <a:p>
            <a:endParaRPr lang="en-US" sz="3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1026" name="Picture 2" descr="Image result for Volleyball reffing mechanics">
            <a:extLst>
              <a:ext uri="{FF2B5EF4-FFF2-40B4-BE49-F238E27FC236}">
                <a16:creationId xmlns:a16="http://schemas.microsoft.com/office/drawing/2014/main" id="{F49DC3AC-B894-8299-8114-94FD98383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9881" y="6199877"/>
            <a:ext cx="3939059" cy="618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58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R1 Technique Cont.</a:t>
            </a: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a:bodyPr>
          <a:lstStyle/>
          <a:p>
            <a:pPr marL="0" indent="0">
              <a:buNone/>
            </a:pPr>
            <a:r>
              <a:rPr lang="en-US" sz="3600" dirty="0"/>
              <a:t>-     </a:t>
            </a:r>
            <a:r>
              <a:rPr lang="en-US" sz="3600" b="1" dirty="0"/>
              <a:t>Timeouts</a:t>
            </a:r>
            <a:endParaRPr lang="en-US" sz="3600" dirty="0"/>
          </a:p>
          <a:p>
            <a:pPr marL="0" indent="0">
              <a:buNone/>
            </a:pPr>
            <a:r>
              <a:rPr lang="en-US" sz="3600" b="1" dirty="0"/>
              <a:t>	</a:t>
            </a:r>
            <a:r>
              <a:rPr lang="en-US" sz="3600" dirty="0"/>
              <a:t>1. </a:t>
            </a:r>
            <a:r>
              <a:rPr lang="en-US" sz="3600" dirty="0">
                <a:solidFill>
                  <a:srgbClr val="0F0F0F"/>
                </a:solidFill>
              </a:rPr>
              <a:t>R2 whistles and signals which team used a timeout.</a:t>
            </a:r>
            <a:endParaRPr lang="en-US" sz="3600" dirty="0"/>
          </a:p>
          <a:p>
            <a:pPr marL="0" indent="0">
              <a:buNone/>
            </a:pPr>
            <a:r>
              <a:rPr lang="en-US" sz="3600" b="1" dirty="0"/>
              <a:t>	</a:t>
            </a:r>
            <a:r>
              <a:rPr lang="en-US" sz="3600" dirty="0"/>
              <a:t>2. R1 does not whistle but mimics the timeout signal on the same side of the court as the R2</a:t>
            </a:r>
          </a:p>
          <a:p>
            <a:pPr marL="0" indent="0">
              <a:buNone/>
            </a:pPr>
            <a:r>
              <a:rPr lang="en-US" sz="3600" b="1" dirty="0"/>
              <a:t>	</a:t>
            </a:r>
            <a:r>
              <a:rPr lang="en-US" sz="3600" dirty="0"/>
              <a:t>3. At the end of timeout the R2 signals timeouts used by each team and the R1 mimics this signal.</a:t>
            </a:r>
          </a:p>
          <a:p>
            <a:pPr marL="0" indent="0">
              <a:buNone/>
            </a:pPr>
            <a:endParaRPr lang="en-US" sz="3600" dirty="0"/>
          </a:p>
          <a:p>
            <a:pPr>
              <a:buFontTx/>
              <a:buChar char="-"/>
            </a:pPr>
            <a:r>
              <a:rPr lang="en-US" sz="3600" b="1" dirty="0"/>
              <a:t>Unacceptable Spectator Behavior</a:t>
            </a:r>
            <a:endParaRPr lang="en-US" sz="3600" dirty="0"/>
          </a:p>
          <a:p>
            <a:pPr marL="0" indent="0">
              <a:buNone/>
            </a:pPr>
            <a:r>
              <a:rPr lang="en-US" sz="3600" dirty="0"/>
              <a:t>	1. The R1 never directly addresses a spectator</a:t>
            </a:r>
          </a:p>
          <a:p>
            <a:pPr marL="0" indent="0">
              <a:buNone/>
            </a:pPr>
            <a:r>
              <a:rPr lang="en-US" sz="3600" b="1" dirty="0"/>
              <a:t>	</a:t>
            </a:r>
            <a:r>
              <a:rPr lang="en-US" sz="3600" dirty="0"/>
              <a:t>2. R1 </a:t>
            </a:r>
            <a:r>
              <a:rPr lang="en-US" sz="3600" dirty="0">
                <a:solidFill>
                  <a:srgbClr val="0F0F0F"/>
                </a:solidFill>
              </a:rPr>
              <a:t>takes an Officials Timeout (signals #19 &amp; #19b) </a:t>
            </a:r>
          </a:p>
          <a:p>
            <a:pPr marL="0" indent="0">
              <a:buNone/>
            </a:pPr>
            <a:r>
              <a:rPr lang="en-US" sz="3600" dirty="0">
                <a:solidFill>
                  <a:srgbClr val="0F0F0F"/>
                </a:solidFill>
              </a:rPr>
              <a:t>	3. Calls over the Administrator and explains explicitly what the spectator</a:t>
            </a:r>
          </a:p>
          <a:p>
            <a:pPr marL="0" indent="0">
              <a:buNone/>
            </a:pPr>
            <a:r>
              <a:rPr lang="en-US" sz="3600" dirty="0">
                <a:solidFill>
                  <a:srgbClr val="0F0F0F"/>
                </a:solidFill>
              </a:rPr>
              <a:t>                       is doing and asks that they handle it in whatever manner is acceptable</a:t>
            </a:r>
          </a:p>
          <a:p>
            <a:pPr marL="0" indent="0">
              <a:buNone/>
            </a:pPr>
            <a:r>
              <a:rPr lang="en-US" sz="3600" dirty="0">
                <a:solidFill>
                  <a:srgbClr val="0F0F0F"/>
                </a:solidFill>
              </a:rPr>
              <a:t>                       based on the moment</a:t>
            </a:r>
            <a:endParaRPr lang="en-US" sz="3600" dirty="0"/>
          </a:p>
          <a:p>
            <a:pPr marL="0" indent="0">
              <a:buNone/>
            </a:pPr>
            <a:endParaRPr lang="en-US" sz="3600" dirty="0"/>
          </a:p>
          <a:p>
            <a:endParaRPr lang="en-US" sz="3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7" name="Google Shape;619;p77"/>
          <p:cNvPicPr preferRelativeResize="0"/>
          <p:nvPr/>
        </p:nvPicPr>
        <p:blipFill rotWithShape="1">
          <a:blip r:embed="rId3">
            <a:alphaModFix/>
          </a:blip>
          <a:srcRect/>
          <a:stretch/>
        </p:blipFill>
        <p:spPr>
          <a:xfrm>
            <a:off x="16729294" y="6945107"/>
            <a:ext cx="2977026" cy="4409766"/>
          </a:xfrm>
          <a:prstGeom prst="rect">
            <a:avLst/>
          </a:prstGeom>
          <a:noFill/>
          <a:ln>
            <a:noFill/>
          </a:ln>
        </p:spPr>
      </p:pic>
      <p:pic>
        <p:nvPicPr>
          <p:cNvPr id="8" name="Google Shape;620;p77" descr="2013-14 Volleyball Rules Book_2006-07 Volleyball Rules Book cb.qxd"/>
          <p:cNvPicPr preferRelativeResize="0"/>
          <p:nvPr/>
        </p:nvPicPr>
        <p:blipFill rotWithShape="1">
          <a:blip r:embed="rId4">
            <a:alphaModFix/>
          </a:blip>
          <a:srcRect/>
          <a:stretch/>
        </p:blipFill>
        <p:spPr>
          <a:xfrm>
            <a:off x="19910340" y="6945107"/>
            <a:ext cx="2977026" cy="4409766"/>
          </a:xfrm>
          <a:prstGeom prst="rect">
            <a:avLst/>
          </a:prstGeom>
          <a:noFill/>
          <a:ln>
            <a:noFill/>
          </a:ln>
        </p:spPr>
      </p:pic>
    </p:spTree>
    <p:extLst>
      <p:ext uri="{BB962C8B-B14F-4D97-AF65-F5344CB8AC3E}">
        <p14:creationId xmlns:p14="http://schemas.microsoft.com/office/powerpoint/2010/main" val="330082167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1st Referee"/>
          <p:cNvSpPr txBox="1">
            <a:spLocks noGrp="1"/>
          </p:cNvSpPr>
          <p:nvPr>
            <p:ph type="title"/>
          </p:nvPr>
        </p:nvSpPr>
        <p:spPr>
          <a:xfrm>
            <a:off x="498763" y="1068475"/>
            <a:ext cx="23885237" cy="1739153"/>
          </a:xfrm>
          <a:prstGeom prst="rect">
            <a:avLst/>
          </a:prstGeom>
        </p:spPr>
        <p:txBody>
          <a:bodyPr>
            <a:normAutofit/>
          </a:bodyPr>
          <a:lstStyle>
            <a:lvl1pPr defTabSz="740663">
              <a:defRPr sz="3564"/>
            </a:lvl1pPr>
          </a:lstStyle>
          <a:p>
            <a:r>
              <a:rPr lang="en-US" sz="7500" dirty="0"/>
              <a:t>R1 Best Practices</a:t>
            </a:r>
            <a:endParaRPr sz="7500" dirty="0"/>
          </a:p>
        </p:txBody>
      </p:sp>
      <p:sp>
        <p:nvSpPr>
          <p:cNvPr id="277" name="and inform the individual(s) of such actions; 20. Administer cards for unnecessary delay warning and/or penalty by a coach, player, substitute, replacement or team and inform the individual(s) of such actions; 21. Notify (or request the second referee to"/>
          <p:cNvSpPr txBox="1">
            <a:spLocks noGrp="1"/>
          </p:cNvSpPr>
          <p:nvPr>
            <p:ph type="body" idx="1"/>
          </p:nvPr>
        </p:nvSpPr>
        <p:spPr>
          <a:xfrm>
            <a:off x="498763" y="2807628"/>
            <a:ext cx="23885237" cy="10065690"/>
          </a:xfrm>
          <a:prstGeom prst="rect">
            <a:avLst/>
          </a:prstGeom>
        </p:spPr>
        <p:txBody>
          <a:bodyPr>
            <a:noAutofit/>
          </a:bodyPr>
          <a:lstStyle>
            <a:lvl1pPr marL="312039" indent="-312039" defTabSz="832104">
              <a:spcBef>
                <a:spcPts val="600"/>
              </a:spcBef>
              <a:defRPr sz="2912"/>
            </a:lvl1pPr>
          </a:lstStyle>
          <a:p>
            <a:pPr>
              <a:lnSpc>
                <a:spcPct val="120000"/>
              </a:lnSpc>
              <a:spcBef>
                <a:spcPts val="1000"/>
              </a:spcBef>
              <a:buSzPts val="2400"/>
            </a:pPr>
            <a:r>
              <a:rPr lang="en-US" sz="5400" dirty="0"/>
              <a:t>Get help from the R2 in checking the roster and looking at uniforms.</a:t>
            </a:r>
          </a:p>
          <a:p>
            <a:pPr>
              <a:lnSpc>
                <a:spcPct val="120000"/>
              </a:lnSpc>
              <a:spcBef>
                <a:spcPts val="1000"/>
              </a:spcBef>
              <a:buSzPts val="2400"/>
            </a:pPr>
            <a:r>
              <a:rPr lang="en-US" sz="5400" dirty="0"/>
              <a:t>Make it a habit – whistle, glance at line judges, center with the R2, then signal.</a:t>
            </a:r>
          </a:p>
          <a:p>
            <a:pPr marL="228600" lvl="0" indent="-228600" algn="l" rtl="0">
              <a:lnSpc>
                <a:spcPct val="120000"/>
              </a:lnSpc>
              <a:spcBef>
                <a:spcPts val="0"/>
              </a:spcBef>
              <a:spcAft>
                <a:spcPts val="0"/>
              </a:spcAft>
              <a:buSzPts val="2400"/>
              <a:buChar char="•"/>
            </a:pPr>
            <a:r>
              <a:rPr lang="en-US" sz="5400" dirty="0"/>
              <a:t>Support and use your crew – line judges, second referee, scorer, assistant scorer (tracker), timer.</a:t>
            </a:r>
          </a:p>
          <a:p>
            <a:pPr marL="228600" lvl="0" indent="-228600" algn="l" rtl="0">
              <a:lnSpc>
                <a:spcPct val="120000"/>
              </a:lnSpc>
              <a:spcBef>
                <a:spcPts val="1000"/>
              </a:spcBef>
              <a:spcAft>
                <a:spcPts val="0"/>
              </a:spcAft>
              <a:buSzPts val="2400"/>
              <a:buChar char="•"/>
            </a:pPr>
            <a:r>
              <a:rPr lang="en-US" sz="5400" dirty="0"/>
              <a:t>At the end, always show your appreciation to the people that helped you.</a:t>
            </a:r>
          </a:p>
          <a:p>
            <a:pPr marL="228600" lvl="0" indent="-228600" algn="l" rtl="0">
              <a:lnSpc>
                <a:spcPct val="120000"/>
              </a:lnSpc>
              <a:spcBef>
                <a:spcPts val="1000"/>
              </a:spcBef>
              <a:spcAft>
                <a:spcPts val="0"/>
              </a:spcAft>
              <a:buSzPts val="2400"/>
              <a:buChar char="•"/>
            </a:pPr>
            <a:r>
              <a:rPr lang="en-US" sz="5400" dirty="0"/>
              <a:t>Leave the facility/gym with your officiating crew together.</a:t>
            </a:r>
          </a:p>
          <a:p>
            <a:pPr marL="228600" lvl="0" indent="-228600" algn="l" rtl="0">
              <a:lnSpc>
                <a:spcPct val="120000"/>
              </a:lnSpc>
              <a:spcBef>
                <a:spcPts val="1000"/>
              </a:spcBef>
              <a:spcAft>
                <a:spcPts val="0"/>
              </a:spcAft>
              <a:buSzPts val="2400"/>
              <a:buChar char="•"/>
            </a:pPr>
            <a:r>
              <a:rPr lang="en-US" sz="5400" dirty="0"/>
              <a:t>Smile and have fun!   </a:t>
            </a:r>
          </a:p>
          <a:p>
            <a:pPr marL="228600" lvl="0" indent="-228600" algn="l" rtl="0">
              <a:lnSpc>
                <a:spcPct val="120000"/>
              </a:lnSpc>
              <a:spcBef>
                <a:spcPts val="1000"/>
              </a:spcBef>
              <a:spcAft>
                <a:spcPts val="0"/>
              </a:spcAft>
              <a:buSzPts val="2400"/>
              <a:buChar char="•"/>
            </a:pPr>
            <a:endParaRPr lang="en-US" sz="6500" dirty="0"/>
          </a:p>
          <a:p>
            <a:pPr marL="228600" lvl="0" indent="-234950" algn="l" rtl="0">
              <a:lnSpc>
                <a:spcPct val="120000"/>
              </a:lnSpc>
              <a:spcBef>
                <a:spcPts val="0"/>
              </a:spcBef>
              <a:spcAft>
                <a:spcPts val="0"/>
              </a:spcAft>
              <a:buSzPts val="2100"/>
              <a:buChar char="•"/>
            </a:pPr>
            <a:endParaRPr lang="en-US" sz="6500" b="1" dirty="0"/>
          </a:p>
        </p:txBody>
      </p:sp>
      <p:pic>
        <p:nvPicPr>
          <p:cNvPr id="8" name="Google Shape;421;p50" descr="Picture 2">
            <a:extLst>
              <a:ext uri="{FF2B5EF4-FFF2-40B4-BE49-F238E27FC236}">
                <a16:creationId xmlns:a16="http://schemas.microsoft.com/office/drawing/2014/main" id="{8C657CAE-6BFC-4307-AD85-4A496A18C6A9}"/>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3" name="Picture 2">
            <a:extLst>
              <a:ext uri="{FF2B5EF4-FFF2-40B4-BE49-F238E27FC236}">
                <a16:creationId xmlns:a16="http://schemas.microsoft.com/office/drawing/2014/main" id="{40FAC298-F62F-EE9C-BC98-93F8DD57365E}"/>
              </a:ext>
            </a:extLst>
          </p:cNvPr>
          <p:cNvPicPr>
            <a:picLocks noChangeAspect="1"/>
          </p:cNvPicPr>
          <p:nvPr/>
        </p:nvPicPr>
        <p:blipFill>
          <a:blip r:embed="rId3"/>
          <a:stretch>
            <a:fillRect/>
          </a:stretch>
        </p:blipFill>
        <p:spPr>
          <a:xfrm>
            <a:off x="12668601" y="9197851"/>
            <a:ext cx="3629234" cy="3675467"/>
          </a:xfrm>
          <a:prstGeom prst="rect">
            <a:avLst/>
          </a:prstGeom>
        </p:spPr>
      </p:pic>
      <p:pic>
        <p:nvPicPr>
          <p:cNvPr id="1028" name="Picture 4" descr="Image result for people smiling">
            <a:extLst>
              <a:ext uri="{FF2B5EF4-FFF2-40B4-BE49-F238E27FC236}">
                <a16:creationId xmlns:a16="http://schemas.microsoft.com/office/drawing/2014/main" id="{1BE658A1-C255-5E8D-8ACC-72B9F3980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308" y="9237908"/>
            <a:ext cx="4851873" cy="363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511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and inform the individual(s) of such actions; 20. Administer cards for unnecessary delay warning and/or penalty by a coach, player, substitute, replacement or team and inform the individual(s) of such actions; 21. Notify (or request the second referee to"/>
          <p:cNvSpPr txBox="1">
            <a:spLocks noGrp="1"/>
          </p:cNvSpPr>
          <p:nvPr>
            <p:ph type="body" idx="1"/>
          </p:nvPr>
        </p:nvSpPr>
        <p:spPr>
          <a:xfrm>
            <a:off x="213008" y="2072821"/>
            <a:ext cx="23885237" cy="11085959"/>
          </a:xfrm>
          <a:prstGeom prst="rect">
            <a:avLst/>
          </a:prstGeom>
        </p:spPr>
        <p:txBody>
          <a:bodyPr>
            <a:noAutofit/>
          </a:bodyPr>
          <a:lstStyle>
            <a:lvl1pPr marL="312039" indent="-312039" defTabSz="832104">
              <a:spcBef>
                <a:spcPts val="600"/>
              </a:spcBef>
              <a:defRPr sz="2912"/>
            </a:lvl1pPr>
          </a:lstStyle>
          <a:p>
            <a:pPr marL="228600" lvl="0" indent="-228600" algn="l" rtl="0">
              <a:lnSpc>
                <a:spcPct val="110000"/>
              </a:lnSpc>
              <a:spcBef>
                <a:spcPts val="0"/>
              </a:spcBef>
              <a:spcAft>
                <a:spcPts val="0"/>
              </a:spcAft>
              <a:buSzPts val="2700"/>
              <a:buNone/>
            </a:pPr>
            <a:r>
              <a:rPr lang="en-US" sz="6500" b="1" dirty="0">
                <a:highlight>
                  <a:srgbClr val="C0C0C0"/>
                </a:highlight>
              </a:rPr>
              <a:t>Most noted areas for R1 improvement:</a:t>
            </a:r>
          </a:p>
          <a:p>
            <a:pPr marL="228600" lvl="0" indent="-228600" algn="l" rtl="0">
              <a:lnSpc>
                <a:spcPct val="110000"/>
              </a:lnSpc>
              <a:spcBef>
                <a:spcPts val="0"/>
              </a:spcBef>
              <a:spcAft>
                <a:spcPts val="0"/>
              </a:spcAft>
              <a:buSzPts val="2700"/>
              <a:buNone/>
            </a:pPr>
            <a:endParaRPr lang="en-US" sz="6500" b="1" dirty="0"/>
          </a:p>
          <a:p>
            <a:pPr marL="228600" lvl="0" indent="-215900" algn="l" rtl="0">
              <a:lnSpc>
                <a:spcPct val="110000"/>
              </a:lnSpc>
              <a:spcBef>
                <a:spcPts val="1000"/>
              </a:spcBef>
              <a:spcAft>
                <a:spcPts val="0"/>
              </a:spcAft>
              <a:buSzPts val="2400"/>
              <a:buChar char="•"/>
            </a:pPr>
            <a:r>
              <a:rPr lang="en-US" sz="6500" b="1" dirty="0">
                <a:solidFill>
                  <a:srgbClr val="C00000"/>
                </a:solidFill>
              </a:rPr>
              <a:t>Louder Whistle</a:t>
            </a:r>
            <a:endParaRPr lang="en-US" sz="6500" b="1" dirty="0"/>
          </a:p>
          <a:p>
            <a:pPr marL="228600" lvl="0" indent="-215900" algn="l" rtl="0">
              <a:lnSpc>
                <a:spcPct val="110000"/>
              </a:lnSpc>
              <a:spcBef>
                <a:spcPts val="1000"/>
              </a:spcBef>
              <a:spcAft>
                <a:spcPts val="0"/>
              </a:spcAft>
              <a:buSzPts val="2400"/>
              <a:buChar char="•"/>
            </a:pPr>
            <a:r>
              <a:rPr lang="en-US" sz="6500" b="1" dirty="0">
                <a:solidFill>
                  <a:schemeClr val="accent4">
                    <a:lumMod val="50000"/>
                  </a:schemeClr>
                </a:solidFill>
              </a:rPr>
              <a:t>Slow down Signals and Hold them Higher/Longer</a:t>
            </a:r>
          </a:p>
          <a:p>
            <a:pPr marL="228600" lvl="0" indent="-215900" algn="l" rtl="0">
              <a:lnSpc>
                <a:spcPct val="110000"/>
              </a:lnSpc>
              <a:spcBef>
                <a:spcPts val="1000"/>
              </a:spcBef>
              <a:spcAft>
                <a:spcPts val="0"/>
              </a:spcAft>
              <a:buSzPts val="2400"/>
              <a:buChar char="•"/>
            </a:pPr>
            <a:r>
              <a:rPr lang="en-US" sz="6500" b="1" dirty="0">
                <a:solidFill>
                  <a:srgbClr val="0066FF"/>
                </a:solidFill>
              </a:rPr>
              <a:t>Separate Signals (1-whistle, 2-winner, 3-fault)</a:t>
            </a:r>
            <a:endParaRPr lang="en-US" sz="6500" b="1" dirty="0"/>
          </a:p>
          <a:p>
            <a:pPr marL="228600" lvl="0" indent="-215900" algn="l" rtl="0">
              <a:lnSpc>
                <a:spcPct val="110000"/>
              </a:lnSpc>
              <a:spcBef>
                <a:spcPts val="1000"/>
              </a:spcBef>
              <a:spcAft>
                <a:spcPts val="0"/>
              </a:spcAft>
              <a:buSzPts val="2400"/>
              <a:buChar char="•"/>
            </a:pPr>
            <a:r>
              <a:rPr lang="en-US" sz="6500" b="1" dirty="0">
                <a:solidFill>
                  <a:schemeClr val="accent3">
                    <a:lumMod val="75000"/>
                  </a:schemeClr>
                </a:solidFill>
              </a:rPr>
              <a:t>Whistle as soon as play ends</a:t>
            </a:r>
          </a:p>
          <a:p>
            <a:pPr marL="228600" lvl="0" indent="-215900" algn="l" rtl="0">
              <a:lnSpc>
                <a:spcPct val="110000"/>
              </a:lnSpc>
              <a:spcBef>
                <a:spcPts val="1000"/>
              </a:spcBef>
              <a:spcAft>
                <a:spcPts val="0"/>
              </a:spcAft>
              <a:buSzPts val="2400"/>
              <a:buChar char="•"/>
            </a:pPr>
            <a:r>
              <a:rPr lang="en-US" sz="6500" b="1" dirty="0">
                <a:solidFill>
                  <a:srgbClr val="7030A0"/>
                </a:solidFill>
              </a:rPr>
              <a:t>Use pre-serve scan of receiving team before service beckon</a:t>
            </a:r>
            <a:endParaRPr lang="en-US" sz="6500" b="1" dirty="0"/>
          </a:p>
          <a:p>
            <a:pPr marL="228600" lvl="0" indent="-215900" algn="l" rtl="0">
              <a:lnSpc>
                <a:spcPct val="110000"/>
              </a:lnSpc>
              <a:spcBef>
                <a:spcPts val="1000"/>
              </a:spcBef>
              <a:spcAft>
                <a:spcPts val="0"/>
              </a:spcAft>
              <a:buSzPts val="2400"/>
              <a:buChar char="•"/>
            </a:pPr>
            <a:r>
              <a:rPr lang="en-US" sz="6500" b="1" dirty="0">
                <a:solidFill>
                  <a:schemeClr val="accent5">
                    <a:lumMod val="75000"/>
                  </a:schemeClr>
                </a:solidFill>
              </a:rPr>
              <a:t>Use the correct signal on the correct side</a:t>
            </a:r>
          </a:p>
          <a:p>
            <a:pPr marL="228600" lvl="0" indent="-215900" algn="l" rtl="0">
              <a:lnSpc>
                <a:spcPct val="110000"/>
              </a:lnSpc>
              <a:spcBef>
                <a:spcPts val="1000"/>
              </a:spcBef>
              <a:spcAft>
                <a:spcPts val="0"/>
              </a:spcAft>
              <a:buSzPts val="2400"/>
              <a:buChar char="•"/>
            </a:pPr>
            <a:r>
              <a:rPr lang="en-US" sz="6500" b="1" dirty="0">
                <a:solidFill>
                  <a:schemeClr val="accent1">
                    <a:lumMod val="75000"/>
                  </a:schemeClr>
                </a:solidFill>
              </a:rPr>
              <a:t>Look confident (even if you are not)</a:t>
            </a:r>
          </a:p>
          <a:p>
            <a:pPr marL="228600" lvl="0" indent="-234950" algn="l" rtl="0">
              <a:lnSpc>
                <a:spcPct val="120000"/>
              </a:lnSpc>
              <a:spcBef>
                <a:spcPts val="0"/>
              </a:spcBef>
              <a:spcAft>
                <a:spcPts val="0"/>
              </a:spcAft>
              <a:buSzPts val="2100"/>
              <a:buChar char="•"/>
            </a:pPr>
            <a:endParaRPr lang="en-US" sz="4800" b="1" dirty="0"/>
          </a:p>
        </p:txBody>
      </p:sp>
      <p:pic>
        <p:nvPicPr>
          <p:cNvPr id="7" name="Google Shape;210;p24">
            <a:extLst>
              <a:ext uri="{FF2B5EF4-FFF2-40B4-BE49-F238E27FC236}">
                <a16:creationId xmlns:a16="http://schemas.microsoft.com/office/drawing/2014/main" id="{D450E26E-C168-DDB7-CC7B-5FCCE27EEF5C}"/>
              </a:ext>
            </a:extLst>
          </p:cNvPr>
          <p:cNvPicPr preferRelativeResize="0"/>
          <p:nvPr/>
        </p:nvPicPr>
        <p:blipFill rotWithShape="1">
          <a:blip r:embed="rId2">
            <a:alphaModFix/>
          </a:blip>
          <a:srcRect/>
          <a:stretch/>
        </p:blipFill>
        <p:spPr>
          <a:xfrm>
            <a:off x="15222071" y="492197"/>
            <a:ext cx="8896249" cy="5432612"/>
          </a:xfrm>
          <a:prstGeom prst="rect">
            <a:avLst/>
          </a:prstGeom>
          <a:noFill/>
          <a:ln>
            <a:noFill/>
          </a:ln>
        </p:spPr>
      </p:pic>
      <p:pic>
        <p:nvPicPr>
          <p:cNvPr id="8" name="Google Shape;421;p50" descr="Picture 2">
            <a:extLst>
              <a:ext uri="{FF2B5EF4-FFF2-40B4-BE49-F238E27FC236}">
                <a16:creationId xmlns:a16="http://schemas.microsoft.com/office/drawing/2014/main" id="{BF230486-FFD8-4905-B921-349B2C910EF3}"/>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6366633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D5F7A6-DA13-494D-9D1B-2698C06F70D3}"/>
              </a:ext>
            </a:extLst>
          </p:cNvPr>
          <p:cNvSpPr/>
          <p:nvPr/>
        </p:nvSpPr>
        <p:spPr>
          <a:xfrm>
            <a:off x="546812" y="1959960"/>
            <a:ext cx="23594291" cy="11403122"/>
          </a:xfrm>
          <a:prstGeom prst="rect">
            <a:avLst/>
          </a:prstGeom>
          <a:noFill/>
        </p:spPr>
        <p:txBody>
          <a:bodyPr wrap="square">
            <a:spAutoFit/>
          </a:bodyPr>
          <a:lstStyle/>
          <a:p>
            <a:pPr marL="0" marR="0" lvl="0" indent="0" algn="ctr" defTabSz="342900" rtl="0" eaLnBrk="1" fontAlgn="auto" latinLnBrk="0" hangingPunct="0">
              <a:lnSpc>
                <a:spcPct val="100000"/>
              </a:lnSpc>
              <a:spcBef>
                <a:spcPts val="0"/>
              </a:spcBef>
              <a:spcAft>
                <a:spcPts val="0"/>
              </a:spcAft>
              <a:buClrTx/>
              <a:buSzTx/>
              <a:buFontTx/>
              <a:buNone/>
              <a:tabLst/>
              <a:defRPr sz="5500">
                <a:solidFill>
                  <a:srgbClr val="000000"/>
                </a:solidFill>
                <a:latin typeface="Calibri"/>
                <a:ea typeface="Calibri"/>
                <a:cs typeface="Calibri"/>
                <a:sym typeface="Calibri"/>
              </a:defRPr>
            </a:pPr>
            <a:r>
              <a:rPr kumimoji="0" lang="en-US" sz="7500" b="0" i="0" u="none" strike="noStrike" kern="0" cap="none" spc="0" normalizeH="0" baseline="0" noProof="0" dirty="0">
                <a:ln>
                  <a:noFill/>
                </a:ln>
                <a:solidFill>
                  <a:srgbClr val="000000"/>
                </a:solidFill>
                <a:effectLst/>
                <a:uLnTx/>
                <a:uFillTx/>
                <a:latin typeface="Calibri"/>
                <a:cs typeface="Calibri"/>
                <a:sym typeface="Calibri"/>
              </a:rPr>
              <a:t>Keys to being a Good Official</a:t>
            </a:r>
          </a:p>
          <a:p>
            <a:pPr marL="1371600" marR="0" lvl="0" indent="-1371600" algn="ctr"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endParaRPr kumimoji="0" lang="en-US" sz="7500" b="0" i="0" u="none" strike="noStrike" kern="0" cap="none" spc="0" normalizeH="0" baseline="0" noProof="0" dirty="0">
              <a:ln>
                <a:noFill/>
              </a:ln>
              <a:solidFill>
                <a:srgbClr val="000000"/>
              </a:solidFill>
              <a:effectLst/>
              <a:uLnTx/>
              <a:uFillTx/>
              <a:latin typeface="Calibri"/>
              <a:cs typeface="Calibri"/>
              <a:sym typeface="Calibri"/>
            </a:endParaRP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Officials must referee by the Official Rule Book.</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Facilitate the match without bias and don’t dictate the match.</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Know the rules and be aware of examples from the case book.</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Be consistent with protocols, judgment, sanctions and warnings.</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Don’t make up calls even if you missed one earlier.</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kumimoji="0" lang="en-US" sz="6500" b="0" i="0" u="none" strike="noStrike" kern="0" cap="none" spc="0" normalizeH="0" baseline="0" noProof="0" dirty="0">
                <a:ln>
                  <a:noFill/>
                </a:ln>
                <a:solidFill>
                  <a:srgbClr val="000000"/>
                </a:solidFill>
                <a:effectLst/>
                <a:uLnTx/>
                <a:uFillTx/>
                <a:latin typeface="Calibri"/>
                <a:cs typeface="Calibri"/>
                <a:sym typeface="Calibri"/>
              </a:rPr>
              <a:t>Be impartial, trust yourself and your crew, and stay on the stand.</a:t>
            </a:r>
          </a:p>
          <a:p>
            <a:pPr marL="1371600" marR="0" lvl="0" indent="-1371600" algn="just" defTabSz="342900" rtl="0" eaLnBrk="1" fontAlgn="auto" latinLnBrk="0" hangingPunct="0">
              <a:lnSpc>
                <a:spcPct val="100000"/>
              </a:lnSpc>
              <a:spcBef>
                <a:spcPts val="0"/>
              </a:spcBef>
              <a:spcAft>
                <a:spcPts val="0"/>
              </a:spcAft>
              <a:buClrTx/>
              <a:buSzTx/>
              <a:buFont typeface="+mj-lt"/>
              <a:buAutoNum type="arabicPeriod"/>
              <a:tabLst/>
              <a:defRPr sz="5500">
                <a:solidFill>
                  <a:srgbClr val="000000"/>
                </a:solidFill>
                <a:latin typeface="Calibri"/>
                <a:ea typeface="Calibri"/>
                <a:cs typeface="Calibri"/>
                <a:sym typeface="Calibri"/>
              </a:defRPr>
            </a:pPr>
            <a:r>
              <a:rPr lang="en-US" sz="6500" dirty="0">
                <a:solidFill>
                  <a:srgbClr val="000000"/>
                </a:solidFill>
                <a:highlight>
                  <a:srgbClr val="00FFFF"/>
                </a:highlight>
                <a:latin typeface="Calibri" panose="020F0502020204030204" pitchFamily="34" charset="0"/>
                <a:ea typeface="Arial"/>
                <a:cs typeface="Calibri" panose="020F0502020204030204" pitchFamily="34" charset="0"/>
                <a:sym typeface="Arial"/>
              </a:rPr>
              <a:t>Referee 1(R1) and Referee 2(R2) d</a:t>
            </a:r>
            <a:r>
              <a:rPr kumimoji="0" lang="en-US" sz="6500" b="0" i="0" u="none" strike="noStrike" kern="0" cap="none" spc="0" normalizeH="0" baseline="0" noProof="0" dirty="0" err="1">
                <a:ln>
                  <a:noFill/>
                </a:ln>
                <a:solidFill>
                  <a:srgbClr val="000000"/>
                </a:solidFill>
                <a:effectLst/>
                <a:highlight>
                  <a:srgbClr val="00FFFF"/>
                </a:highlight>
                <a:uLnTx/>
                <a:uFillTx/>
                <a:latin typeface="Calibri" panose="020F0502020204030204" pitchFamily="34" charset="0"/>
                <a:ea typeface="Arial"/>
                <a:cs typeface="Calibri" panose="020F0502020204030204" pitchFamily="34" charset="0"/>
                <a:sym typeface="Arial"/>
              </a:rPr>
              <a:t>uties</a:t>
            </a:r>
            <a:r>
              <a:rPr kumimoji="0" lang="en-US" sz="6500" b="0" i="0" u="none" strike="noStrike" kern="0" cap="none" spc="0" normalizeH="0" baseline="0" noProof="0" dirty="0">
                <a:ln>
                  <a:noFill/>
                </a:ln>
                <a:solidFill>
                  <a:srgbClr val="000000"/>
                </a:solidFill>
                <a:effectLst/>
                <a:highlight>
                  <a:srgbClr val="00FFFF"/>
                </a:highlight>
                <a:uLnTx/>
                <a:uFillTx/>
                <a:latin typeface="Calibri" panose="020F0502020204030204" pitchFamily="34" charset="0"/>
                <a:ea typeface="Arial"/>
                <a:cs typeface="Calibri" panose="020F0502020204030204" pitchFamily="34" charset="0"/>
                <a:sym typeface="Arial"/>
              </a:rPr>
              <a:t> are not complete until referees have reviewed Section E of the NFHS Volleyball Officials Manual.</a:t>
            </a:r>
            <a:endParaRPr kumimoji="0" lang="en-US" sz="6500" b="0" i="0" u="none" strike="noStrike" kern="0" cap="none" spc="0" normalizeH="0" baseline="0" noProof="0" dirty="0">
              <a:ln>
                <a:noFill/>
              </a:ln>
              <a:solidFill>
                <a:srgbClr val="000000"/>
              </a:solidFill>
              <a:effectLst/>
              <a:highlight>
                <a:srgbClr val="00FFFF"/>
              </a:highlight>
              <a:uLnTx/>
              <a:uFillTx/>
              <a:latin typeface="Calibri" panose="020F0502020204030204" pitchFamily="34" charset="0"/>
              <a:cs typeface="Calibri" panose="020F0502020204030204" pitchFamily="34" charset="0"/>
              <a:sym typeface="Calibri"/>
            </a:endParaRPr>
          </a:p>
        </p:txBody>
      </p:sp>
      <p:pic>
        <p:nvPicPr>
          <p:cNvPr id="6" name="Google Shape;421;p50" descr="Picture 2"/>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74088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1st Referee"/>
          <p:cNvSpPr txBox="1">
            <a:spLocks noGrp="1"/>
          </p:cNvSpPr>
          <p:nvPr>
            <p:ph type="title"/>
          </p:nvPr>
        </p:nvSpPr>
        <p:spPr>
          <a:xfrm>
            <a:off x="5943599" y="1900518"/>
            <a:ext cx="12496801" cy="1828800"/>
          </a:xfrm>
          <a:prstGeom prst="rect">
            <a:avLst/>
          </a:prstGeom>
        </p:spPr>
        <p:txBody>
          <a:bodyPr>
            <a:normAutofit/>
          </a:bodyPr>
          <a:lstStyle/>
          <a:p>
            <a:r>
              <a:rPr lang="en-US" sz="7500" dirty="0"/>
              <a:t>2nd</a:t>
            </a:r>
            <a:r>
              <a:rPr sz="7500" dirty="0"/>
              <a:t> Referee</a:t>
            </a:r>
            <a:r>
              <a:rPr lang="en-US" sz="7500" dirty="0"/>
              <a:t> | R2 “The Job”</a:t>
            </a:r>
            <a:endParaRPr sz="7500" dirty="0"/>
          </a:p>
        </p:txBody>
      </p:sp>
      <p:sp>
        <p:nvSpPr>
          <p:cNvPr id="241" name="f. Review specific duties with the second referee and line judges; g. Assign line judges to their positions; h. Call a captain(s) and the head coach from each team together at the officials table for a prematch conference by sounding a double whistle and"/>
          <p:cNvSpPr txBox="1">
            <a:spLocks noGrp="1"/>
          </p:cNvSpPr>
          <p:nvPr>
            <p:ph type="body" idx="1"/>
          </p:nvPr>
        </p:nvSpPr>
        <p:spPr>
          <a:xfrm>
            <a:off x="502023" y="4383334"/>
            <a:ext cx="23720612" cy="8113466"/>
          </a:xfrm>
          <a:prstGeom prst="rect">
            <a:avLst/>
          </a:prstGeom>
        </p:spPr>
        <p:txBody>
          <a:bodyPr>
            <a:normAutofit/>
          </a:bodyPr>
          <a:lstStyle>
            <a:lvl1pPr marL="312039" indent="-312039" defTabSz="832104">
              <a:spcBef>
                <a:spcPts val="600"/>
              </a:spcBef>
              <a:defRPr sz="2912"/>
            </a:lvl1pPr>
          </a:lstStyle>
          <a:p>
            <a:pPr marL="0" indent="0" algn="l">
              <a:buNone/>
            </a:pPr>
            <a:r>
              <a:rPr lang="en-US" sz="6500" b="0"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a:t>
            </a:r>
            <a:r>
              <a:rPr lang="en-US" sz="65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second</a:t>
            </a:r>
            <a:r>
              <a:rPr lang="en-US" sz="6500" b="0"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referee, also known as the R2, is just as important as the first referee (R1) and is responsible for the following duties</a:t>
            </a:r>
            <a:r>
              <a:rPr lang="en-US" sz="6500" b="0" i="0" dirty="0">
                <a:solidFill>
                  <a:schemeClr val="bg2">
                    <a:lumMod val="1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p>
          <a:p>
            <a:pPr marL="1371600" indent="-1371600" algn="l">
              <a:buFont typeface="+mj-lt"/>
              <a:buAutoNum type="arabicPeriod"/>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Supporting the R1 throughout the match.</a:t>
            </a:r>
          </a:p>
          <a:p>
            <a:pPr marL="1371600" indent="-1371600">
              <a:buFont typeface="+mj-lt"/>
              <a:buAutoNum type="arabicPeriod"/>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Facilitating the match from the floor </a:t>
            </a:r>
            <a:r>
              <a:rPr lang="en-US" sz="65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opposite the R1</a:t>
            </a: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p>
          <a:p>
            <a:pPr marL="1143000" indent="-1143000" algn="l">
              <a:buAutoNum type="arabicPeriod" startAt="3"/>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Handling all game interruptions (timeouts,</a:t>
            </a:r>
          </a:p>
          <a:p>
            <a:pPr marL="0" indent="0" algn="l">
              <a:buNone/>
            </a:pPr>
            <a:r>
              <a:rPr lang="en-US" sz="6500" dirty="0">
                <a:solidFill>
                  <a:srgbClr val="111111"/>
                </a:solidFill>
                <a:highlight>
                  <a:srgbClr val="FFFFFF"/>
                </a:highlight>
                <a:latin typeface="Calibri" panose="020F0502020204030204" pitchFamily="34" charset="0"/>
                <a:ea typeface="Calibri" panose="020F0502020204030204" pitchFamily="34" charset="0"/>
                <a:cs typeface="Calibri" panose="020F0502020204030204" pitchFamily="34" charset="0"/>
              </a:rPr>
              <a:t>       substitutions), net and centerline violations and</a:t>
            </a:r>
          </a:p>
          <a:p>
            <a:pPr marL="0" indent="0" algn="l">
              <a:buNone/>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team benches.</a:t>
            </a:r>
          </a:p>
          <a:p>
            <a:pPr marL="0" indent="0">
              <a:buNone/>
            </a:pPr>
            <a:endParaRPr sz="6500" dirty="0"/>
          </a:p>
        </p:txBody>
      </p:sp>
      <p:pic>
        <p:nvPicPr>
          <p:cNvPr id="5" name="Google Shape;421;p50" descr="Picture 2">
            <a:extLst>
              <a:ext uri="{FF2B5EF4-FFF2-40B4-BE49-F238E27FC236}">
                <a16:creationId xmlns:a16="http://schemas.microsoft.com/office/drawing/2014/main" id="{9998137F-B7E8-4444-A4E6-84C0DA71F21F}"/>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2050" name="Picture 2" descr="1950s Football Referee Blowing Whistle ...">
            <a:extLst>
              <a:ext uri="{FF2B5EF4-FFF2-40B4-BE49-F238E27FC236}">
                <a16:creationId xmlns:a16="http://schemas.microsoft.com/office/drawing/2014/main" id="{71BFE8D5-C65E-EC29-DC54-7FAE61303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6247" y="8596121"/>
            <a:ext cx="3637149" cy="462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2407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Box 1"/>
          <p:cNvSpPr txBox="1"/>
          <p:nvPr/>
        </p:nvSpPr>
        <p:spPr>
          <a:xfrm>
            <a:off x="519953" y="5248053"/>
            <a:ext cx="12012707" cy="62786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kumimoji="0" sz="6600" b="0" i="0" u="none" strike="noStrike" kern="0" cap="none" spc="0" normalizeH="0" baseline="0" noProof="0" dirty="0">
                <a:ln>
                  <a:noFill/>
                </a:ln>
                <a:solidFill>
                  <a:srgbClr val="000000"/>
                </a:solidFill>
                <a:effectLst/>
                <a:uLnTx/>
                <a:uFillTx/>
                <a:latin typeface="Calibri"/>
                <a:cs typeface="Calibri"/>
                <a:sym typeface="Calibri"/>
              </a:rPr>
              <a:t>Whistle on black lanyard</a:t>
            </a:r>
          </a:p>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kumimoji="0" sz="6600" b="0" i="0" u="none" strike="noStrike" kern="0" cap="none" spc="0" normalizeH="0" baseline="0" noProof="0" dirty="0">
                <a:ln>
                  <a:noFill/>
                </a:ln>
                <a:solidFill>
                  <a:srgbClr val="000000"/>
                </a:solidFill>
                <a:effectLst/>
                <a:uLnTx/>
                <a:uFillTx/>
                <a:latin typeface="Calibri"/>
                <a:cs typeface="Calibri"/>
                <a:sym typeface="Calibri"/>
              </a:rPr>
              <a:t>Red and yellow cards</a:t>
            </a:r>
          </a:p>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kumimoji="0" sz="6600" b="0" i="0" u="none" strike="noStrike" kern="0" cap="none" spc="0" normalizeH="0" baseline="0" noProof="0" dirty="0">
                <a:ln>
                  <a:noFill/>
                </a:ln>
                <a:solidFill>
                  <a:srgbClr val="000000"/>
                </a:solidFill>
                <a:effectLst/>
                <a:uLnTx/>
                <a:uFillTx/>
                <a:latin typeface="Calibri"/>
                <a:cs typeface="Calibri"/>
                <a:sym typeface="Calibri"/>
              </a:rPr>
              <a:t>Coin</a:t>
            </a:r>
          </a:p>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kumimoji="0" sz="6600" b="0" i="0" u="none" strike="noStrike" kern="0" cap="none" spc="0" normalizeH="0" baseline="0" noProof="0" dirty="0">
                <a:ln>
                  <a:noFill/>
                </a:ln>
                <a:solidFill>
                  <a:srgbClr val="000000"/>
                </a:solidFill>
                <a:effectLst/>
                <a:uLnTx/>
                <a:uFillTx/>
                <a:latin typeface="Calibri"/>
                <a:cs typeface="Calibri"/>
                <a:sym typeface="Calibri"/>
              </a:rPr>
              <a:t>Black watch with stopwatch</a:t>
            </a:r>
            <a:endParaRPr kumimoji="0" lang="en-US" sz="6600" b="0" i="0" u="none" strike="noStrike" kern="0" cap="none" spc="0" normalizeH="0" baseline="0" noProof="0" dirty="0">
              <a:ln>
                <a:noFill/>
              </a:ln>
              <a:solidFill>
                <a:srgbClr val="000000"/>
              </a:solidFill>
              <a:effectLst/>
              <a:uLnTx/>
              <a:uFillTx/>
              <a:latin typeface="Calibri"/>
              <a:cs typeface="Calibri"/>
              <a:sym typeface="Calibri"/>
            </a:endParaRPr>
          </a:p>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lang="en-US" sz="6600" dirty="0">
                <a:solidFill>
                  <a:srgbClr val="000000"/>
                </a:solidFill>
                <a:latin typeface="Calibri"/>
                <a:cs typeface="Calibri"/>
                <a:sym typeface="Calibri"/>
              </a:rPr>
              <a:t>Lineup cards</a:t>
            </a:r>
          </a:p>
          <a:p>
            <a:pPr marL="1143000" marR="0" lvl="0" indent="-1143000" algn="l" defTabSz="1828800" rtl="0" eaLnBrk="1" fontAlgn="auto" latinLnBrk="0" hangingPunct="0">
              <a:lnSpc>
                <a:spcPct val="100000"/>
              </a:lnSpc>
              <a:spcBef>
                <a:spcPts val="0"/>
              </a:spcBef>
              <a:spcAft>
                <a:spcPts val="0"/>
              </a:spcAft>
              <a:buClrTx/>
              <a:buSzPct val="100000"/>
              <a:buFont typeface="Arial"/>
              <a:buChar char="•"/>
              <a:tabLst/>
              <a:defRPr sz="8000">
                <a:solidFill>
                  <a:srgbClr val="000000"/>
                </a:solidFill>
                <a:latin typeface="Calibri"/>
                <a:ea typeface="Calibri"/>
                <a:cs typeface="Calibri"/>
                <a:sym typeface="Calibri"/>
              </a:defRPr>
            </a:pPr>
            <a:r>
              <a:rPr kumimoji="0" lang="en-US" sz="6600" b="0" i="0" u="none" strike="noStrike" kern="0" cap="none" spc="0" normalizeH="0" baseline="0" noProof="0" dirty="0">
                <a:ln>
                  <a:noFill/>
                </a:ln>
                <a:solidFill>
                  <a:srgbClr val="000000"/>
                </a:solidFill>
                <a:effectLst/>
                <a:uLnTx/>
                <a:uFillTx/>
                <a:latin typeface="Calibri"/>
                <a:cs typeface="Calibri"/>
                <a:sym typeface="Calibri"/>
              </a:rPr>
              <a:t>Pen/pencil</a:t>
            </a:r>
            <a:endParaRPr kumimoji="0" sz="66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oogle Shape;421;p50" descr="Picture 2">
            <a:extLst>
              <a:ext uri="{FF2B5EF4-FFF2-40B4-BE49-F238E27FC236}">
                <a16:creationId xmlns:a16="http://schemas.microsoft.com/office/drawing/2014/main" id="{F5A019DE-378A-4F9F-AE2E-64E4C44CF72B}"/>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
        <p:nvSpPr>
          <p:cNvPr id="3" name="TextBox 2">
            <a:extLst>
              <a:ext uri="{FF2B5EF4-FFF2-40B4-BE49-F238E27FC236}">
                <a16:creationId xmlns:a16="http://schemas.microsoft.com/office/drawing/2014/main" id="{65D73938-AE98-AB3D-BC85-5962B1ED5864}"/>
              </a:ext>
            </a:extLst>
          </p:cNvPr>
          <p:cNvSpPr txBox="1"/>
          <p:nvPr/>
        </p:nvSpPr>
        <p:spPr>
          <a:xfrm>
            <a:off x="5827058" y="2359852"/>
            <a:ext cx="12012707" cy="125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en-US" sz="7500" b="0" i="0" u="none" strike="noStrike" kern="0" cap="none" spc="0" normalizeH="0" baseline="0" noProof="0" dirty="0">
                <a:ln>
                  <a:noFill/>
                </a:ln>
                <a:solidFill>
                  <a:srgbClr val="0F0F0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R2 Equipment</a:t>
            </a:r>
          </a:p>
        </p:txBody>
      </p:sp>
      <p:pic>
        <p:nvPicPr>
          <p:cNvPr id="6" name="Picture 5">
            <a:extLst>
              <a:ext uri="{FF2B5EF4-FFF2-40B4-BE49-F238E27FC236}">
                <a16:creationId xmlns:a16="http://schemas.microsoft.com/office/drawing/2014/main" id="{10F9CCB2-9155-8BD0-AD27-10F6BE1DFC21}"/>
              </a:ext>
            </a:extLst>
          </p:cNvPr>
          <p:cNvPicPr>
            <a:picLocks noChangeAspect="1"/>
          </p:cNvPicPr>
          <p:nvPr/>
        </p:nvPicPr>
        <p:blipFill>
          <a:blip r:embed="rId3"/>
          <a:stretch>
            <a:fillRect/>
          </a:stretch>
        </p:blipFill>
        <p:spPr>
          <a:xfrm>
            <a:off x="13231908" y="3699115"/>
            <a:ext cx="3528482" cy="3748065"/>
          </a:xfrm>
          <a:prstGeom prst="rect">
            <a:avLst/>
          </a:prstGeom>
        </p:spPr>
      </p:pic>
      <p:pic>
        <p:nvPicPr>
          <p:cNvPr id="8" name="Picture 7">
            <a:extLst>
              <a:ext uri="{FF2B5EF4-FFF2-40B4-BE49-F238E27FC236}">
                <a16:creationId xmlns:a16="http://schemas.microsoft.com/office/drawing/2014/main" id="{8F7403BE-D556-BB1E-3A0D-CD6081C6E283}"/>
              </a:ext>
            </a:extLst>
          </p:cNvPr>
          <p:cNvPicPr>
            <a:picLocks noChangeAspect="1"/>
          </p:cNvPicPr>
          <p:nvPr/>
        </p:nvPicPr>
        <p:blipFill>
          <a:blip r:embed="rId4"/>
          <a:stretch>
            <a:fillRect/>
          </a:stretch>
        </p:blipFill>
        <p:spPr>
          <a:xfrm>
            <a:off x="18760538" y="1201186"/>
            <a:ext cx="3162741" cy="2715004"/>
          </a:xfrm>
          <a:prstGeom prst="rect">
            <a:avLst/>
          </a:prstGeom>
        </p:spPr>
      </p:pic>
      <p:pic>
        <p:nvPicPr>
          <p:cNvPr id="10" name="Picture 9">
            <a:extLst>
              <a:ext uri="{FF2B5EF4-FFF2-40B4-BE49-F238E27FC236}">
                <a16:creationId xmlns:a16="http://schemas.microsoft.com/office/drawing/2014/main" id="{6A17E64A-679A-ECF4-DF30-C91E403D3231}"/>
              </a:ext>
            </a:extLst>
          </p:cNvPr>
          <p:cNvPicPr>
            <a:picLocks noChangeAspect="1"/>
          </p:cNvPicPr>
          <p:nvPr/>
        </p:nvPicPr>
        <p:blipFill>
          <a:blip r:embed="rId5"/>
          <a:stretch>
            <a:fillRect/>
          </a:stretch>
        </p:blipFill>
        <p:spPr>
          <a:xfrm>
            <a:off x="16760390" y="4571979"/>
            <a:ext cx="4226645" cy="4288903"/>
          </a:xfrm>
          <a:prstGeom prst="rect">
            <a:avLst/>
          </a:prstGeom>
        </p:spPr>
      </p:pic>
      <p:pic>
        <p:nvPicPr>
          <p:cNvPr id="1026" name="Picture 2" descr="Casio - Men's Digital Blackout Black Resin Strap Watch 36.8mm">
            <a:extLst>
              <a:ext uri="{FF2B5EF4-FFF2-40B4-BE49-F238E27FC236}">
                <a16:creationId xmlns:a16="http://schemas.microsoft.com/office/drawing/2014/main" id="{C3D898B6-2169-BA37-24E1-DDA40912F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73112" y="8236604"/>
            <a:ext cx="3546595" cy="4331913"/>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446;p52" descr="A piece of paper with writing on it&#10;&#10;Description automatically generated"/>
          <p:cNvPicPr preferRelativeResize="0"/>
          <p:nvPr/>
        </p:nvPicPr>
        <p:blipFill rotWithShape="1">
          <a:blip r:embed="rId7">
            <a:alphaModFix/>
          </a:blip>
          <a:srcRect/>
          <a:stretch/>
        </p:blipFill>
        <p:spPr>
          <a:xfrm>
            <a:off x="19302419" y="9143996"/>
            <a:ext cx="3764518" cy="4343404"/>
          </a:xfrm>
          <a:prstGeom prst="rect">
            <a:avLst/>
          </a:prstGeom>
          <a:noFill/>
          <a:ln>
            <a:noFill/>
          </a:ln>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8241" y="8889458"/>
            <a:ext cx="3621933" cy="3021555"/>
          </a:xfrm>
          <a:prstGeom prst="rect">
            <a:avLst/>
          </a:prstGeom>
        </p:spPr>
      </p:pic>
    </p:spTree>
    <p:extLst>
      <p:ext uri="{BB962C8B-B14F-4D97-AF65-F5344CB8AC3E}">
        <p14:creationId xmlns:p14="http://schemas.microsoft.com/office/powerpoint/2010/main" val="236218349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8"/>
            <a:ext cx="24158871" cy="2079811"/>
          </a:xfrm>
        </p:spPr>
        <p:txBody>
          <a:bodyPr>
            <a:normAutofit fontScale="90000"/>
          </a:bodyPr>
          <a:lstStyle/>
          <a:p>
            <a:pPr>
              <a:defRPr sz="3600" b="1"/>
            </a:pPr>
            <a:r>
              <a:rPr lang="en-US" sz="8300" dirty="0">
                <a:solidFill>
                  <a:prstClr val="black"/>
                </a:solidFill>
                <a:ea typeface="+mj-ea"/>
                <a:cs typeface="+mj-cs"/>
              </a:rPr>
              <a:t>Responsibilities of the R2</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1154150" y="4141135"/>
            <a:ext cx="9646024" cy="7907431"/>
          </a:xfrm>
        </p:spPr>
        <p:txBody>
          <a:bodyPr>
            <a:normAutofit fontScale="92500" lnSpcReduction="10000"/>
          </a:bodyPr>
          <a:lstStyle/>
          <a:p>
            <a:r>
              <a:rPr lang="en-US" sz="7000" dirty="0"/>
              <a:t>Arrival &amp; Pre-game Preparation</a:t>
            </a:r>
          </a:p>
          <a:p>
            <a:r>
              <a:rPr lang="en-US" sz="7000" dirty="0"/>
              <a:t>Pre-match</a:t>
            </a:r>
          </a:p>
          <a:p>
            <a:r>
              <a:rPr lang="en-US" sz="7000" dirty="0"/>
              <a:t>Position</a:t>
            </a:r>
          </a:p>
          <a:p>
            <a:r>
              <a:rPr lang="en-US" sz="7000" dirty="0"/>
              <a:t>Duties</a:t>
            </a:r>
          </a:p>
          <a:p>
            <a:r>
              <a:rPr lang="en-US" sz="7000" dirty="0"/>
              <a:t>Mechanics</a:t>
            </a:r>
          </a:p>
          <a:p>
            <a:r>
              <a:rPr lang="en-US" sz="7000" dirty="0"/>
              <a:t>Techniques</a:t>
            </a:r>
          </a:p>
          <a:p>
            <a:endParaRPr lang="en-US"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 name="Picture 5">
            <a:extLst>
              <a:ext uri="{FF2B5EF4-FFF2-40B4-BE49-F238E27FC236}">
                <a16:creationId xmlns:a16="http://schemas.microsoft.com/office/drawing/2014/main" id="{33295BA7-F9F7-430D-9732-CA003D7B7565}"/>
              </a:ext>
            </a:extLst>
          </p:cNvPr>
          <p:cNvPicPr>
            <a:picLocks noChangeAspect="1"/>
          </p:cNvPicPr>
          <p:nvPr/>
        </p:nvPicPr>
        <p:blipFill>
          <a:blip r:embed="rId3"/>
          <a:stretch>
            <a:fillRect/>
          </a:stretch>
        </p:blipFill>
        <p:spPr>
          <a:xfrm>
            <a:off x="9858375" y="4086236"/>
            <a:ext cx="11580137" cy="7558086"/>
          </a:xfrm>
          <a:prstGeom prst="rect">
            <a:avLst/>
          </a:prstGeom>
        </p:spPr>
      </p:pic>
    </p:spTree>
    <p:extLst>
      <p:ext uri="{BB962C8B-B14F-4D97-AF65-F5344CB8AC3E}">
        <p14:creationId xmlns:p14="http://schemas.microsoft.com/office/powerpoint/2010/main" val="364785736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8"/>
            <a:ext cx="24158871" cy="2079811"/>
          </a:xfrm>
        </p:spPr>
        <p:txBody>
          <a:bodyPr>
            <a:normAutofit fontScale="90000"/>
          </a:bodyPr>
          <a:lstStyle/>
          <a:p>
            <a:pPr>
              <a:defRPr sz="3600" b="1"/>
            </a:pPr>
            <a:r>
              <a:rPr lang="en-US" sz="8300" dirty="0">
                <a:solidFill>
                  <a:prstClr val="black"/>
                </a:solidFill>
                <a:ea typeface="+mj-ea"/>
                <a:cs typeface="+mj-cs"/>
              </a:rPr>
              <a:t>R2 Arrival &amp; Pre-game Preparation</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502024" y="3460376"/>
            <a:ext cx="23379952" cy="9359153"/>
          </a:xfrm>
        </p:spPr>
        <p:txBody>
          <a:bodyPr>
            <a:normAutofit/>
          </a:bodyPr>
          <a:lstStyle/>
          <a:p>
            <a:r>
              <a:rPr lang="en-US" sz="6500" dirty="0"/>
              <a:t>Arrive 30 minutes prior to the start of the match.</a:t>
            </a:r>
          </a:p>
          <a:p>
            <a:r>
              <a:rPr lang="en-US" sz="6500" dirty="0"/>
              <a:t>Turn in match paperwork (TASO match form and W-9).</a:t>
            </a:r>
          </a:p>
          <a:p>
            <a:r>
              <a:rPr lang="en-US" sz="6500" dirty="0"/>
              <a:t>Assist the first referee with pre-match duties.</a:t>
            </a:r>
          </a:p>
          <a:p>
            <a:pPr lvl="1"/>
            <a:r>
              <a:rPr lang="en-US" sz="6500" dirty="0"/>
              <a:t>Check net height</a:t>
            </a:r>
          </a:p>
          <a:p>
            <a:pPr lvl="1"/>
            <a:r>
              <a:rPr lang="en-US" sz="6500" dirty="0"/>
              <a:t>Check pressure in the game balls</a:t>
            </a:r>
          </a:p>
          <a:p>
            <a:pPr lvl="1"/>
            <a:r>
              <a:rPr lang="en-US" sz="6500" dirty="0"/>
              <a:t>Help identify playable and non-playable areas</a:t>
            </a:r>
          </a:p>
          <a:p>
            <a:r>
              <a:rPr lang="en-US" sz="6500" dirty="0"/>
              <a:t>Review duties with the scorer, libero tracker and timer.</a:t>
            </a:r>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4098" name="Picture 2" descr="Image result for clock at 5pm">
            <a:extLst>
              <a:ext uri="{FF2B5EF4-FFF2-40B4-BE49-F238E27FC236}">
                <a16:creationId xmlns:a16="http://schemas.microsoft.com/office/drawing/2014/main" id="{0077E84B-7ED4-104C-D093-CEBCBAAB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5783" y="2003040"/>
            <a:ext cx="22764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3AAD84A-0380-F79C-EA79-1CE1380A605F}"/>
              </a:ext>
            </a:extLst>
          </p:cNvPr>
          <p:cNvPicPr>
            <a:picLocks noChangeAspect="1"/>
          </p:cNvPicPr>
          <p:nvPr/>
        </p:nvPicPr>
        <p:blipFill>
          <a:blip r:embed="rId4"/>
          <a:stretch>
            <a:fillRect/>
          </a:stretch>
        </p:blipFill>
        <p:spPr>
          <a:xfrm>
            <a:off x="21858127" y="3229514"/>
            <a:ext cx="1967825" cy="56311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3746" y="5713034"/>
            <a:ext cx="2800370" cy="3173787"/>
          </a:xfrm>
          <a:prstGeom prst="rect">
            <a:avLst/>
          </a:prstGeom>
        </p:spPr>
      </p:pic>
    </p:spTree>
    <p:extLst>
      <p:ext uri="{BB962C8B-B14F-4D97-AF65-F5344CB8AC3E}">
        <p14:creationId xmlns:p14="http://schemas.microsoft.com/office/powerpoint/2010/main" val="359280910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039914"/>
            <a:ext cx="24158871" cy="1478617"/>
          </a:xfrm>
        </p:spPr>
        <p:txBody>
          <a:bodyPr>
            <a:noAutofit/>
          </a:bodyPr>
          <a:lstStyle/>
          <a:p>
            <a:pPr>
              <a:defRPr sz="3600" b="1"/>
            </a:pPr>
            <a:r>
              <a:rPr lang="en-US" sz="7500" dirty="0">
                <a:solidFill>
                  <a:prstClr val="black"/>
                </a:solidFill>
                <a:ea typeface="+mj-ea"/>
                <a:cs typeface="+mj-cs"/>
              </a:rPr>
              <a:t>R2 Pre-Match Conference</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825530" y="2639816"/>
            <a:ext cx="15276483" cy="10461821"/>
          </a:xfrm>
        </p:spPr>
        <p:txBody>
          <a:bodyPr>
            <a:noAutofit/>
          </a:bodyPr>
          <a:lstStyle/>
          <a:p>
            <a:r>
              <a:rPr lang="en-US" sz="6500" dirty="0"/>
              <a:t>Collect rosters from both coaches.</a:t>
            </a:r>
          </a:p>
          <a:p>
            <a:r>
              <a:rPr lang="en-US" sz="6500" dirty="0"/>
              <a:t>Confirm rosters are correct.</a:t>
            </a:r>
          </a:p>
          <a:p>
            <a:r>
              <a:rPr lang="en-US" sz="6500" dirty="0"/>
              <a:t>Notify scorer which team is serving first.</a:t>
            </a:r>
          </a:p>
          <a:p>
            <a:r>
              <a:rPr lang="en-US" sz="6500" dirty="0"/>
              <a:t>Ensure each team turns in a lineup with two minutes left in the timed warm-up, one minute between sets.</a:t>
            </a:r>
          </a:p>
          <a:p>
            <a:r>
              <a:rPr lang="en-US" sz="6500" dirty="0"/>
              <a:t>Confirm that lineups have been entered correctly in the score book and libero tracking sheet.</a:t>
            </a:r>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6" name="Picture 5"/>
          <p:cNvPicPr>
            <a:picLocks noChangeAspect="1"/>
          </p:cNvPicPr>
          <p:nvPr/>
        </p:nvPicPr>
        <p:blipFill>
          <a:blip r:embed="rId4"/>
          <a:stretch>
            <a:fillRect/>
          </a:stretch>
        </p:blipFill>
        <p:spPr>
          <a:xfrm>
            <a:off x="16191608" y="8094344"/>
            <a:ext cx="7517019" cy="4413887"/>
          </a:xfrm>
          <a:prstGeom prst="rect">
            <a:avLst/>
          </a:prstGeom>
        </p:spPr>
      </p:pic>
    </p:spTree>
    <p:extLst>
      <p:ext uri="{BB962C8B-B14F-4D97-AF65-F5344CB8AC3E}">
        <p14:creationId xmlns:p14="http://schemas.microsoft.com/office/powerpoint/2010/main" val="38537590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9"/>
            <a:ext cx="24158871" cy="1595718"/>
          </a:xfrm>
        </p:spPr>
        <p:txBody>
          <a:bodyPr>
            <a:normAutofit fontScale="90000"/>
          </a:bodyPr>
          <a:lstStyle/>
          <a:p>
            <a:pPr>
              <a:defRPr sz="3600" b="1"/>
            </a:pPr>
            <a:r>
              <a:rPr lang="en-US" sz="8300" dirty="0">
                <a:solidFill>
                  <a:prstClr val="black"/>
                </a:solidFill>
                <a:ea typeface="+mj-ea"/>
                <a:cs typeface="+mj-cs"/>
              </a:rPr>
              <a:t>R2 Position</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3460377"/>
            <a:ext cx="16387482" cy="9869861"/>
          </a:xfrm>
        </p:spPr>
        <p:txBody>
          <a:bodyPr>
            <a:normAutofit/>
          </a:bodyPr>
          <a:lstStyle/>
          <a:p>
            <a:r>
              <a:rPr lang="en-US" sz="6000" dirty="0"/>
              <a:t>The R2 is positioned on the floor opposite the R1.</a:t>
            </a:r>
          </a:p>
          <a:p>
            <a:r>
              <a:rPr lang="en-US" sz="6000" dirty="0"/>
              <a:t>At the moment of the serve, the R2 is standing </a:t>
            </a:r>
            <a:br>
              <a:rPr lang="en-US" sz="6000" dirty="0"/>
            </a:br>
            <a:r>
              <a:rPr lang="en-US" sz="6000" dirty="0"/>
              <a:t>slightly away from the net on the side of the </a:t>
            </a:r>
            <a:br>
              <a:rPr lang="en-US" sz="6000" dirty="0"/>
            </a:br>
            <a:r>
              <a:rPr lang="en-US" sz="6000" dirty="0"/>
              <a:t>receiving team to view the alignment.</a:t>
            </a:r>
          </a:p>
          <a:p>
            <a:r>
              <a:rPr lang="en-US" sz="6000" dirty="0"/>
              <a:t>During live play, the R2 will transition to the side of the net opposite the play of the ball to focus on the blockers.</a:t>
            </a:r>
          </a:p>
          <a:p>
            <a:r>
              <a:rPr lang="en-US" sz="6000" dirty="0"/>
              <a:t>At the end of each play, the R2 will move to the fault side to signal with the R1.</a:t>
            </a:r>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4899" y="5543556"/>
            <a:ext cx="7758114" cy="4514850"/>
          </a:xfrm>
          <a:prstGeom prst="rect">
            <a:avLst/>
          </a:prstGeom>
        </p:spPr>
      </p:pic>
    </p:spTree>
    <p:extLst>
      <p:ext uri="{BB962C8B-B14F-4D97-AF65-F5344CB8AC3E}">
        <p14:creationId xmlns:p14="http://schemas.microsoft.com/office/powerpoint/2010/main" val="89158262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1111636"/>
            <a:ext cx="24158871" cy="1272989"/>
          </a:xfrm>
        </p:spPr>
        <p:txBody>
          <a:bodyPr>
            <a:normAutofit fontScale="90000"/>
          </a:bodyPr>
          <a:lstStyle/>
          <a:p>
            <a:pPr>
              <a:defRPr sz="3600" b="1"/>
            </a:pPr>
            <a:r>
              <a:rPr lang="en-US" sz="8300" dirty="0"/>
              <a:t>DUTIES of the R2</a:t>
            </a: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66165" y="2384625"/>
            <a:ext cx="23917835" cy="10963021"/>
          </a:xfrm>
        </p:spPr>
        <p:txBody>
          <a:bodyPr>
            <a:normAutofit fontScale="92500"/>
          </a:bodyPr>
          <a:lstStyle/>
          <a:p>
            <a:pPr marL="0" indent="0">
              <a:buNone/>
            </a:pPr>
            <a:r>
              <a:rPr lang="en-US" sz="6600" i="1" dirty="0">
                <a:solidFill>
                  <a:schemeClr val="accent5">
                    <a:lumMod val="75000"/>
                  </a:schemeClr>
                </a:solidFill>
              </a:rPr>
              <a:t>Both R1 and R2 are responsible for knowing all NFHS Official Volleyball Signals and Rules. The information below is focused on what a 1</a:t>
            </a:r>
            <a:r>
              <a:rPr lang="en-US" sz="6600" i="1" baseline="30000" dirty="0">
                <a:solidFill>
                  <a:schemeClr val="accent5">
                    <a:lumMod val="75000"/>
                  </a:schemeClr>
                </a:solidFill>
              </a:rPr>
              <a:t>st</a:t>
            </a:r>
            <a:r>
              <a:rPr lang="en-US" sz="6600" i="1" dirty="0">
                <a:solidFill>
                  <a:schemeClr val="accent5">
                    <a:lumMod val="75000"/>
                  </a:schemeClr>
                </a:solidFill>
              </a:rPr>
              <a:t> year official should be mastering for middle school matches.</a:t>
            </a:r>
          </a:p>
          <a:p>
            <a:pPr marL="0" indent="0">
              <a:buNone/>
            </a:pPr>
            <a:endParaRPr lang="en-US" sz="6600" i="1" dirty="0">
              <a:solidFill>
                <a:schemeClr val="accent5">
                  <a:lumMod val="75000"/>
                </a:schemeClr>
              </a:solidFill>
            </a:endParaRPr>
          </a:p>
          <a:p>
            <a:pPr marL="0" indent="0">
              <a:buNone/>
            </a:pPr>
            <a:r>
              <a:rPr lang="en-US" sz="5500" dirty="0"/>
              <a:t>R2 Calls &amp; Signals:</a:t>
            </a:r>
            <a:br>
              <a:rPr lang="en-US" sz="5500" dirty="0"/>
            </a:br>
            <a:r>
              <a:rPr lang="en-US" sz="5500" dirty="0"/>
              <a:t>	- Center Line Violation, Net Violation, Antenna Violation on R2 side,</a:t>
            </a:r>
          </a:p>
          <a:p>
            <a:pPr marL="0" indent="0">
              <a:buNone/>
            </a:pPr>
            <a:r>
              <a:rPr lang="en-US" sz="5500" dirty="0"/>
              <a:t>              Timeout, Substitution</a:t>
            </a:r>
            <a:br>
              <a:rPr lang="en-US" sz="5500" dirty="0"/>
            </a:br>
            <a:r>
              <a:rPr lang="en-US" sz="5500" dirty="0"/>
              <a:t>R2 provides discreet signals for violations clearly out of the R1’s view</a:t>
            </a:r>
          </a:p>
          <a:p>
            <a:pPr marL="0" indent="0">
              <a:buNone/>
            </a:pPr>
            <a:r>
              <a:rPr lang="en-US" sz="5500" dirty="0"/>
              <a:t>	- Ball Inbounds/Out of bounds, Ball Touched, Four Hits, Double Hit, Illegal Hit</a:t>
            </a:r>
            <a:br>
              <a:rPr lang="en-US" sz="5500" dirty="0"/>
            </a:br>
            <a:r>
              <a:rPr lang="en-US" sz="5500" dirty="0"/>
              <a:t>R2 allows R1 to make the following calls first and then calls if R1 Does Not:</a:t>
            </a:r>
            <a:br>
              <a:rPr lang="en-US" sz="5500" dirty="0"/>
            </a:br>
            <a:r>
              <a:rPr lang="en-US" sz="5500" dirty="0"/>
              <a:t>	- Back Row Attack, Back Row Block, </a:t>
            </a:r>
            <a:r>
              <a:rPr lang="en-US" sz="6000" dirty="0"/>
              <a:t>Unseen ball down (i.e., pancake)</a:t>
            </a:r>
            <a:br>
              <a:rPr lang="en-US" sz="5500" dirty="0"/>
            </a:br>
            <a:endParaRPr lang="en-US" sz="5500" dirty="0"/>
          </a:p>
        </p:txBody>
      </p:sp>
      <p:pic>
        <p:nvPicPr>
          <p:cNvPr id="4" name="Google Shape;421;p50" descr="Picture 2">
            <a:extLst>
              <a:ext uri="{FF2B5EF4-FFF2-40B4-BE49-F238E27FC236}">
                <a16:creationId xmlns:a16="http://schemas.microsoft.com/office/drawing/2014/main" id="{6D34C8C8-498C-3259-F66F-DFC557D7A7DB}"/>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83668975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Duties of the R2 cont.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lnSpcReduction="10000"/>
          </a:bodyPr>
          <a:lstStyle/>
          <a:p>
            <a:pPr marL="0" indent="0">
              <a:buNone/>
            </a:pPr>
            <a:r>
              <a:rPr lang="en-US" sz="3600" b="1" dirty="0"/>
              <a:t>Verifying Lineups:</a:t>
            </a:r>
          </a:p>
          <a:p>
            <a:pPr marL="0" indent="0">
              <a:buNone/>
            </a:pPr>
            <a:br>
              <a:rPr lang="en-US" sz="3600" dirty="0"/>
            </a:br>
            <a:r>
              <a:rPr lang="en-US" sz="3600" dirty="0"/>
              <a:t>- </a:t>
            </a:r>
            <a:r>
              <a:rPr lang="en-US" sz="3600" b="1" dirty="0"/>
              <a:t>Prior to each Set: </a:t>
            </a:r>
            <a:r>
              <a:rPr lang="en-US" sz="3600" dirty="0"/>
              <a:t>The R2 stands in the appropriate sub-zone (not on the court) and verifies Position/Numbers for each team on each side.</a:t>
            </a:r>
          </a:p>
          <a:p>
            <a:pPr marL="0" indent="0">
              <a:buNone/>
            </a:pPr>
            <a:r>
              <a:rPr lang="en-US" sz="3600" b="1" dirty="0"/>
              <a:t>- Using Lineup Cards</a:t>
            </a:r>
          </a:p>
          <a:p>
            <a:pPr marL="0" indent="0">
              <a:buNone/>
            </a:pPr>
            <a:r>
              <a:rPr lang="en-US" sz="3600" b="1" dirty="0"/>
              <a:t>	</a:t>
            </a:r>
            <a:r>
              <a:rPr lang="en-US" sz="3600" dirty="0"/>
              <a:t>1. Check the receiving team to make sure players are in correct alignment</a:t>
            </a:r>
          </a:p>
          <a:p>
            <a:pPr marL="0" indent="0">
              <a:buNone/>
            </a:pPr>
            <a:r>
              <a:rPr lang="en-US" sz="3600" dirty="0"/>
              <a:t>	2. Authorize Libero to enter court</a:t>
            </a:r>
          </a:p>
          <a:p>
            <a:pPr marL="0" indent="0">
              <a:buNone/>
            </a:pPr>
            <a:r>
              <a:rPr lang="en-US" sz="3600" dirty="0"/>
              <a:t>	3. Identify the captain to the R1</a:t>
            </a:r>
          </a:p>
          <a:p>
            <a:pPr marL="0" indent="0">
              <a:buNone/>
            </a:pPr>
            <a:r>
              <a:rPr lang="en-US" sz="3600" dirty="0"/>
              <a:t>	4. First server will be in Position 2</a:t>
            </a:r>
          </a:p>
          <a:p>
            <a:pPr marL="0" indent="0">
              <a:buNone/>
            </a:pPr>
            <a:r>
              <a:rPr lang="en-US" sz="3600" dirty="0"/>
              <a:t>- Repeat steps above for the serving team. Note : First server will be in position 1.</a:t>
            </a:r>
          </a:p>
          <a:p>
            <a:pPr marL="0" indent="0">
              <a:buNone/>
            </a:pPr>
            <a:r>
              <a:rPr lang="en-US" sz="3600" dirty="0"/>
              <a:t>- Be sure to verify each number on lineup card with player’s jersey number on the court (including Libero).</a:t>
            </a:r>
          </a:p>
          <a:p>
            <a:pPr marL="0" indent="0">
              <a:buNone/>
            </a:pPr>
            <a:r>
              <a:rPr lang="en-US" sz="3600" dirty="0"/>
              <a:t>- Roll ball to server.</a:t>
            </a:r>
          </a:p>
          <a:p>
            <a:pPr marL="0" indent="0">
              <a:buNone/>
            </a:pPr>
            <a:r>
              <a:rPr lang="en-US" sz="3600" dirty="0"/>
              <a:t>- Move to receiving team side.</a:t>
            </a:r>
          </a:p>
          <a:p>
            <a:pPr marL="0" indent="0">
              <a:buNone/>
            </a:pPr>
            <a:r>
              <a:rPr lang="en-US" sz="3600" dirty="0"/>
              <a:t>- Make sure scorer is ready.</a:t>
            </a:r>
          </a:p>
          <a:p>
            <a:pPr marL="0" indent="0">
              <a:buNone/>
            </a:pPr>
            <a:r>
              <a:rPr lang="en-US" sz="3600" dirty="0"/>
              <a:t>- Give ready signal to R1.</a:t>
            </a:r>
          </a:p>
          <a:p>
            <a:pPr marL="0" indent="0">
              <a:buNone/>
            </a:pPr>
            <a:endParaRPr lang="en-US" sz="3600" dirty="0"/>
          </a:p>
          <a:p>
            <a:endParaRPr lang="en-US" sz="3600" dirty="0"/>
          </a:p>
          <a:p>
            <a:pPr marL="0" indent="0">
              <a:buNone/>
            </a:pPr>
            <a:endParaRPr lang="en-US" sz="3600" dirty="0"/>
          </a:p>
          <a:p>
            <a:endParaRPr lang="en-US" sz="3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 name="Picture 5">
            <a:extLst>
              <a:ext uri="{FF2B5EF4-FFF2-40B4-BE49-F238E27FC236}">
                <a16:creationId xmlns:a16="http://schemas.microsoft.com/office/drawing/2014/main" id="{2A0CF9EE-B090-E8D3-D5A8-0ECCA4810ED1}"/>
              </a:ext>
            </a:extLst>
          </p:cNvPr>
          <p:cNvPicPr>
            <a:picLocks noChangeAspect="1"/>
          </p:cNvPicPr>
          <p:nvPr/>
        </p:nvPicPr>
        <p:blipFill>
          <a:blip r:embed="rId3"/>
          <a:stretch>
            <a:fillRect/>
          </a:stretch>
        </p:blipFill>
        <p:spPr>
          <a:xfrm>
            <a:off x="21703195" y="232129"/>
            <a:ext cx="1873981" cy="2301898"/>
          </a:xfrm>
          <a:prstGeom prst="rect">
            <a:avLst/>
          </a:prstGeom>
        </p:spPr>
      </p:pic>
      <p:pic>
        <p:nvPicPr>
          <p:cNvPr id="7" name="Picture 6">
            <a:extLst>
              <a:ext uri="{FF2B5EF4-FFF2-40B4-BE49-F238E27FC236}">
                <a16:creationId xmlns:a16="http://schemas.microsoft.com/office/drawing/2014/main" id="{F02FDD0D-68C1-BC06-6352-5AFC11B08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6338" y="4672016"/>
            <a:ext cx="7386637" cy="4414838"/>
          </a:xfrm>
          <a:prstGeom prst="rect">
            <a:avLst/>
          </a:prstGeom>
        </p:spPr>
      </p:pic>
    </p:spTree>
    <p:extLst>
      <p:ext uri="{BB962C8B-B14F-4D97-AF65-F5344CB8AC3E}">
        <p14:creationId xmlns:p14="http://schemas.microsoft.com/office/powerpoint/2010/main" val="20098942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Duties of the R2 cont.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a:bodyPr>
          <a:lstStyle/>
          <a:p>
            <a:pPr marL="0" indent="0">
              <a:buNone/>
            </a:pPr>
            <a:r>
              <a:rPr lang="en-US" sz="3600" b="1" dirty="0"/>
              <a:t>Illegal Alignment / Overlap:</a:t>
            </a:r>
          </a:p>
          <a:p>
            <a:pPr marL="0" indent="0">
              <a:buNone/>
            </a:pPr>
            <a:br>
              <a:rPr lang="en-US" sz="3600" dirty="0"/>
            </a:br>
            <a:r>
              <a:rPr lang="en-US" sz="3600" dirty="0"/>
              <a:t>- </a:t>
            </a:r>
            <a:r>
              <a:rPr lang="en-US" sz="3600" b="1" dirty="0"/>
              <a:t>Prior to each Serve: </a:t>
            </a:r>
            <a:r>
              <a:rPr lang="en-US" sz="3600" dirty="0"/>
              <a:t>The R2 is standing parallel with the court on the receiving team side.</a:t>
            </a:r>
          </a:p>
          <a:p>
            <a:pPr marL="0" indent="0">
              <a:buNone/>
            </a:pPr>
            <a:r>
              <a:rPr lang="en-US" sz="3600" b="1" dirty="0"/>
              <a:t>- Check the Receiving Team</a:t>
            </a:r>
          </a:p>
          <a:p>
            <a:pPr marL="0" indent="0">
              <a:buNone/>
            </a:pPr>
            <a:r>
              <a:rPr lang="en-US" sz="3600" b="1" dirty="0"/>
              <a:t>	</a:t>
            </a:r>
            <a:r>
              <a:rPr lang="en-US" sz="3600" dirty="0"/>
              <a:t>1. Check to make sure players are in correct alignment</a:t>
            </a:r>
          </a:p>
          <a:p>
            <a:pPr marL="0" indent="0">
              <a:buNone/>
            </a:pPr>
            <a:r>
              <a:rPr lang="en-US" sz="3600" dirty="0"/>
              <a:t>	2. Look in the most likely place for a fault</a:t>
            </a:r>
          </a:p>
          <a:p>
            <a:pPr marL="0" indent="0">
              <a:buNone/>
            </a:pPr>
            <a:r>
              <a:rPr lang="en-US" sz="3600" dirty="0"/>
              <a:t>- </a:t>
            </a:r>
            <a:r>
              <a:rPr lang="en-US" sz="3600" b="1" dirty="0"/>
              <a:t>Two options if fault is identified</a:t>
            </a:r>
          </a:p>
          <a:p>
            <a:pPr marL="0" indent="0">
              <a:buNone/>
            </a:pPr>
            <a:r>
              <a:rPr lang="en-US" sz="3600" b="1" dirty="0"/>
              <a:t>	</a:t>
            </a:r>
            <a:r>
              <a:rPr lang="en-US" sz="3600" dirty="0"/>
              <a:t>1. Warn (if close to illegal alignment — preventive officiating)</a:t>
            </a:r>
          </a:p>
          <a:p>
            <a:pPr marL="0" indent="0">
              <a:buNone/>
            </a:pPr>
            <a:r>
              <a:rPr lang="en-US" sz="3600" dirty="0"/>
              <a:t>	2. Whistle and signal a fault</a:t>
            </a:r>
          </a:p>
          <a:p>
            <a:pPr marL="0" indent="0">
              <a:buNone/>
            </a:pPr>
            <a:r>
              <a:rPr lang="en-US" sz="3600" dirty="0"/>
              <a:t>- In either case be prepared to explain what players are out of alignment</a:t>
            </a:r>
          </a:p>
          <a:p>
            <a:pPr marL="0" indent="0">
              <a:buNone/>
            </a:pPr>
            <a:r>
              <a:rPr lang="en-US" sz="3600" dirty="0"/>
              <a:t>   to the head coach.</a:t>
            </a:r>
          </a:p>
          <a:p>
            <a:pPr marL="0" indent="0">
              <a:buNone/>
            </a:pPr>
            <a:r>
              <a:rPr lang="en-US" sz="3600" dirty="0"/>
              <a:t>- Use terminology found in the rule book.</a:t>
            </a:r>
          </a:p>
          <a:p>
            <a:pPr marL="0" indent="0">
              <a:buNone/>
            </a:pPr>
            <a:r>
              <a:rPr lang="en-US" sz="3600" b="1" dirty="0"/>
              <a:t>	</a:t>
            </a:r>
            <a:r>
              <a:rPr lang="en-US" sz="3600" dirty="0"/>
              <a:t>1. #2, the setter, left too early</a:t>
            </a:r>
          </a:p>
          <a:p>
            <a:pPr marL="0" indent="0">
              <a:buNone/>
            </a:pPr>
            <a:r>
              <a:rPr lang="en-US" sz="3600" dirty="0"/>
              <a:t>	2. #32 CB was closer to the centerline than #20 CF</a:t>
            </a:r>
          </a:p>
          <a:p>
            <a:pPr marL="0" indent="0">
              <a:buNone/>
            </a:pPr>
            <a:endParaRPr lang="en-US" sz="3600" dirty="0"/>
          </a:p>
          <a:p>
            <a:endParaRPr lang="en-US" sz="3600" dirty="0"/>
          </a:p>
          <a:p>
            <a:pPr marL="0" indent="0">
              <a:buNone/>
            </a:pPr>
            <a:endParaRPr lang="en-US" sz="3600" dirty="0"/>
          </a:p>
          <a:p>
            <a:endParaRPr lang="en-US" sz="3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6" name="Picture 5">
            <a:extLst>
              <a:ext uri="{FF2B5EF4-FFF2-40B4-BE49-F238E27FC236}">
                <a16:creationId xmlns:a16="http://schemas.microsoft.com/office/drawing/2014/main" id="{2A0CF9EE-B090-E8D3-D5A8-0ECCA4810ED1}"/>
              </a:ext>
            </a:extLst>
          </p:cNvPr>
          <p:cNvPicPr>
            <a:picLocks noChangeAspect="1"/>
          </p:cNvPicPr>
          <p:nvPr/>
        </p:nvPicPr>
        <p:blipFill>
          <a:blip r:embed="rId3"/>
          <a:stretch>
            <a:fillRect/>
          </a:stretch>
        </p:blipFill>
        <p:spPr>
          <a:xfrm>
            <a:off x="21703195" y="232129"/>
            <a:ext cx="1873981" cy="2301898"/>
          </a:xfrm>
          <a:prstGeom prst="rect">
            <a:avLst/>
          </a:prstGeom>
        </p:spPr>
      </p:pic>
      <p:pic>
        <p:nvPicPr>
          <p:cNvPr id="5" name="Picture 4"/>
          <p:cNvPicPr>
            <a:picLocks noChangeAspect="1"/>
          </p:cNvPicPr>
          <p:nvPr/>
        </p:nvPicPr>
        <p:blipFill>
          <a:blip r:embed="rId4"/>
          <a:stretch>
            <a:fillRect/>
          </a:stretch>
        </p:blipFill>
        <p:spPr>
          <a:xfrm>
            <a:off x="14761088" y="7506267"/>
            <a:ext cx="8663167" cy="4950381"/>
          </a:xfrm>
          <a:prstGeom prst="rect">
            <a:avLst/>
          </a:prstGeom>
        </p:spPr>
      </p:pic>
    </p:spTree>
    <p:extLst>
      <p:ext uri="{BB962C8B-B14F-4D97-AF65-F5344CB8AC3E}">
        <p14:creationId xmlns:p14="http://schemas.microsoft.com/office/powerpoint/2010/main" val="155876880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5" y="1138524"/>
            <a:ext cx="18980107" cy="1595718"/>
          </a:xfrm>
        </p:spPr>
        <p:txBody>
          <a:bodyPr>
            <a:normAutofit fontScale="90000"/>
          </a:bodyPr>
          <a:lstStyle/>
          <a:p>
            <a:pPr algn="l">
              <a:defRPr sz="3600" b="1"/>
            </a:pPr>
            <a:r>
              <a:rPr lang="en-US" sz="13300" dirty="0">
                <a:solidFill>
                  <a:prstClr val="black"/>
                </a:solidFill>
                <a:ea typeface="+mj-ea"/>
                <a:cs typeface="+mj-cs"/>
              </a:rPr>
              <a:t>                       </a:t>
            </a:r>
            <a:r>
              <a:rPr lang="en-US" sz="8300" dirty="0">
                <a:solidFill>
                  <a:prstClr val="black"/>
                </a:solidFill>
                <a:ea typeface="+mj-ea"/>
                <a:cs typeface="+mj-cs"/>
              </a:rPr>
              <a:t>R2 Technique</a:t>
            </a: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2761488"/>
            <a:ext cx="23648894" cy="10533888"/>
          </a:xfrm>
        </p:spPr>
        <p:txBody>
          <a:bodyPr>
            <a:normAutofit lnSpcReduction="10000"/>
          </a:bodyPr>
          <a:lstStyle/>
          <a:p>
            <a:pPr marL="0" indent="0">
              <a:buNone/>
            </a:pPr>
            <a:r>
              <a:rPr lang="en-US" sz="3600" b="1" dirty="0"/>
              <a:t>Substitution (s):</a:t>
            </a:r>
          </a:p>
          <a:p>
            <a:pPr marL="0" indent="0">
              <a:buNone/>
            </a:pPr>
            <a:br>
              <a:rPr lang="en-US" sz="3600" dirty="0"/>
            </a:br>
            <a:r>
              <a:rPr lang="en-US" sz="3600" dirty="0"/>
              <a:t>- </a:t>
            </a:r>
            <a:r>
              <a:rPr lang="en-US" sz="3600" b="1" dirty="0"/>
              <a:t>Substitution Request</a:t>
            </a:r>
            <a:endParaRPr lang="en-US" sz="3600" dirty="0"/>
          </a:p>
          <a:p>
            <a:pPr marL="0" indent="0">
              <a:buNone/>
            </a:pPr>
            <a:r>
              <a:rPr lang="en-US" sz="3600" b="1" dirty="0"/>
              <a:t>	</a:t>
            </a:r>
            <a:r>
              <a:rPr lang="en-US" sz="3600" dirty="0"/>
              <a:t>1. </a:t>
            </a:r>
            <a:r>
              <a:rPr lang="en-US" sz="3600" dirty="0">
                <a:solidFill>
                  <a:srgbClr val="0F0F0F"/>
                </a:solidFill>
              </a:rPr>
              <a:t>Sub(s) enter the substitution zone, or head coach makes substitution request</a:t>
            </a:r>
            <a:endParaRPr lang="en-US" sz="3600" dirty="0"/>
          </a:p>
          <a:p>
            <a:pPr marL="0" indent="0">
              <a:buNone/>
            </a:pPr>
            <a:r>
              <a:rPr lang="en-US" sz="3600" b="1" dirty="0"/>
              <a:t>	</a:t>
            </a:r>
            <a:r>
              <a:rPr lang="en-US" sz="3600" dirty="0"/>
              <a:t>2. Double whistle, then use signal 15</a:t>
            </a:r>
          </a:p>
          <a:p>
            <a:pPr marL="0" indent="0">
              <a:buNone/>
            </a:pPr>
            <a:r>
              <a:rPr lang="en-US" sz="3600" dirty="0"/>
              <a:t>	3. If more than one pair of subs, sub them one pair at a time</a:t>
            </a:r>
          </a:p>
          <a:p>
            <a:pPr marL="0" indent="0">
              <a:buNone/>
            </a:pPr>
            <a:r>
              <a:rPr lang="en-US" sz="3600" dirty="0"/>
              <a:t>	4. Look for sub request from the other team</a:t>
            </a:r>
          </a:p>
          <a:p>
            <a:pPr marL="0" indent="0">
              <a:buNone/>
            </a:pPr>
            <a:r>
              <a:rPr lang="en-US" sz="3600" dirty="0"/>
              <a:t>	5. Repeat steps 1 thru 3 above</a:t>
            </a:r>
          </a:p>
          <a:p>
            <a:pPr marL="0" indent="0">
              <a:buNone/>
            </a:pPr>
            <a:r>
              <a:rPr lang="en-US" sz="3600" dirty="0">
                <a:solidFill>
                  <a:srgbClr val="0F0F0F"/>
                </a:solidFill>
              </a:rPr>
              <a:t>- Do not allow the sub(s) to run out onto the court without stopping.</a:t>
            </a:r>
            <a:br>
              <a:rPr lang="en-US" sz="3600" dirty="0">
                <a:solidFill>
                  <a:srgbClr val="0F0F0F"/>
                </a:solidFill>
              </a:rPr>
            </a:br>
            <a:r>
              <a:rPr lang="en-US" sz="3600" dirty="0">
                <a:solidFill>
                  <a:srgbClr val="0F0F0F"/>
                </a:solidFill>
              </a:rPr>
              <a:t>- Authorizes each sub to enter court after numbers are clearly identified</a:t>
            </a:r>
            <a:br>
              <a:rPr lang="en-US" sz="3600" dirty="0">
                <a:solidFill>
                  <a:srgbClr val="0F0F0F"/>
                </a:solidFill>
              </a:rPr>
            </a:br>
            <a:r>
              <a:rPr lang="en-US" sz="3600" dirty="0">
                <a:solidFill>
                  <a:srgbClr val="0F0F0F"/>
                </a:solidFill>
              </a:rPr>
              <a:t>- On the 15</a:t>
            </a:r>
            <a:r>
              <a:rPr lang="en-US" sz="3600" baseline="30000" dirty="0">
                <a:solidFill>
                  <a:srgbClr val="0F0F0F"/>
                </a:solidFill>
              </a:rPr>
              <a:t>th</a:t>
            </a:r>
            <a:r>
              <a:rPr lang="en-US" sz="3600" dirty="0">
                <a:solidFill>
                  <a:srgbClr val="0F0F0F"/>
                </a:solidFill>
              </a:rPr>
              <a:t> through 18</a:t>
            </a:r>
            <a:r>
              <a:rPr lang="en-US" sz="3600" baseline="30000" dirty="0">
                <a:solidFill>
                  <a:srgbClr val="0F0F0F"/>
                </a:solidFill>
              </a:rPr>
              <a:t>th</a:t>
            </a:r>
            <a:r>
              <a:rPr lang="en-US" sz="3600" dirty="0">
                <a:solidFill>
                  <a:srgbClr val="0F0F0F"/>
                </a:solidFill>
              </a:rPr>
              <a:t> substitution, notify the coach the total number </a:t>
            </a:r>
            <a:br>
              <a:rPr lang="en-US" sz="3600" dirty="0">
                <a:solidFill>
                  <a:srgbClr val="0F0F0F"/>
                </a:solidFill>
              </a:rPr>
            </a:br>
            <a:r>
              <a:rPr lang="en-US" sz="3600" dirty="0">
                <a:solidFill>
                  <a:srgbClr val="0F0F0F"/>
                </a:solidFill>
              </a:rPr>
              <a:t>  of substitutions taken.</a:t>
            </a:r>
          </a:p>
          <a:p>
            <a:pPr marL="0" indent="0">
              <a:buNone/>
            </a:pPr>
            <a:r>
              <a:rPr lang="en-US" sz="3600" dirty="0"/>
              <a:t>- </a:t>
            </a:r>
            <a:r>
              <a:rPr lang="en-US" sz="3600" b="1" dirty="0"/>
              <a:t>Resumption of Play</a:t>
            </a:r>
            <a:endParaRPr lang="en-US" sz="3600" dirty="0"/>
          </a:p>
          <a:p>
            <a:pPr marL="0" indent="0">
              <a:buNone/>
            </a:pPr>
            <a:r>
              <a:rPr lang="en-US" sz="3600" b="1" dirty="0"/>
              <a:t>	</a:t>
            </a:r>
            <a:r>
              <a:rPr lang="en-US" sz="3600" dirty="0"/>
              <a:t>1. </a:t>
            </a:r>
            <a:r>
              <a:rPr lang="en-US" sz="3600" dirty="0">
                <a:solidFill>
                  <a:srgbClr val="0F0F0F"/>
                </a:solidFill>
              </a:rPr>
              <a:t>Make sure scorer is ready</a:t>
            </a:r>
            <a:endParaRPr lang="en-US" sz="3600" dirty="0"/>
          </a:p>
          <a:p>
            <a:pPr marL="0" indent="0">
              <a:buNone/>
            </a:pPr>
            <a:r>
              <a:rPr lang="en-US" sz="3600" b="1" dirty="0"/>
              <a:t>	</a:t>
            </a:r>
            <a:r>
              <a:rPr lang="en-US" sz="3600" dirty="0"/>
              <a:t>2. Scan benches</a:t>
            </a:r>
          </a:p>
          <a:p>
            <a:pPr marL="0" indent="0">
              <a:buNone/>
            </a:pPr>
            <a:r>
              <a:rPr lang="en-US" sz="3600" b="1" dirty="0"/>
              <a:t>	</a:t>
            </a:r>
            <a:r>
              <a:rPr lang="en-US" sz="3600" dirty="0"/>
              <a:t>3. Give ready signal to R1</a:t>
            </a:r>
          </a:p>
          <a:p>
            <a:pPr marL="0" indent="0">
              <a:buNone/>
            </a:pPr>
            <a:endParaRPr lang="en-US" sz="3600" dirty="0"/>
          </a:p>
          <a:p>
            <a:endParaRPr lang="en-US" sz="3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2150" y="4229100"/>
            <a:ext cx="6343650" cy="7043727"/>
          </a:xfrm>
          <a:prstGeom prst="rect">
            <a:avLst/>
          </a:prstGeom>
        </p:spPr>
      </p:pic>
    </p:spTree>
    <p:extLst>
      <p:ext uri="{BB962C8B-B14F-4D97-AF65-F5344CB8AC3E}">
        <p14:creationId xmlns:p14="http://schemas.microsoft.com/office/powerpoint/2010/main" val="32152307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A Match shall consist of the best three-of-five sets.  The first team to win three set shall be the winner of the match for varsity contest.  Sub-varsity is the best two-of-three sets.  The fourth and fifth sets shall not be played unless it is necessary"/>
          <p:cNvSpPr txBox="1"/>
          <p:nvPr/>
        </p:nvSpPr>
        <p:spPr>
          <a:xfrm>
            <a:off x="3294259" y="2124197"/>
            <a:ext cx="6351767" cy="5365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600">
                <a:latin typeface="Times New Roman"/>
                <a:ea typeface="Times New Roman"/>
                <a:cs typeface="Times New Roman"/>
                <a:sym typeface="Times New Roman"/>
              </a:defRPr>
            </a:pPr>
            <a:endParaRPr lang="en-US" sz="9600" b="1" dirty="0">
              <a:latin typeface="Calibri" panose="020F0502020204030204" pitchFamily="34" charset="0"/>
              <a:cs typeface="Calibri" panose="020F0502020204030204" pitchFamily="34" charset="0"/>
            </a:endParaRPr>
          </a:p>
          <a:p>
            <a:pPr>
              <a:defRPr sz="4600">
                <a:latin typeface="Times New Roman"/>
                <a:ea typeface="Times New Roman"/>
                <a:cs typeface="Times New Roman"/>
                <a:sym typeface="Times New Roman"/>
              </a:defRPr>
            </a:pPr>
            <a:r>
              <a:rPr lang="en-US" sz="7500" b="1" dirty="0">
                <a:solidFill>
                  <a:srgbClr val="0F0F0F"/>
                </a:solidFill>
                <a:latin typeface="Calibri" panose="020F0502020204030204" pitchFamily="34" charset="0"/>
                <a:cs typeface="Calibri" panose="020F0502020204030204" pitchFamily="34" charset="0"/>
              </a:rPr>
              <a:t>REFEREE 1</a:t>
            </a:r>
          </a:p>
          <a:p>
            <a:pPr>
              <a:defRPr sz="4600">
                <a:latin typeface="Times New Roman"/>
                <a:ea typeface="Times New Roman"/>
                <a:cs typeface="Times New Roman"/>
                <a:sym typeface="Times New Roman"/>
              </a:defRPr>
            </a:pPr>
            <a:r>
              <a:rPr lang="en-US" sz="7500" b="1" dirty="0">
                <a:solidFill>
                  <a:srgbClr val="0F0F0F"/>
                </a:solidFill>
                <a:latin typeface="Calibri" panose="020F0502020204030204" pitchFamily="34" charset="0"/>
                <a:cs typeface="Calibri" panose="020F0502020204030204" pitchFamily="34" charset="0"/>
              </a:rPr>
              <a:t>R1</a:t>
            </a:r>
          </a:p>
          <a:p>
            <a:pPr>
              <a:defRPr sz="4600">
                <a:latin typeface="Times New Roman"/>
                <a:ea typeface="Times New Roman"/>
                <a:cs typeface="Times New Roman"/>
                <a:sym typeface="Times New Roman"/>
              </a:defRPr>
            </a:pPr>
            <a:r>
              <a:rPr sz="9600" b="1" dirty="0">
                <a:latin typeface="Calibri" panose="020F0502020204030204" pitchFamily="34" charset="0"/>
                <a:cs typeface="Calibri" panose="020F0502020204030204" pitchFamily="34" charset="0"/>
              </a:rPr>
              <a:t>  </a:t>
            </a:r>
            <a:endParaRPr sz="9600" dirty="0">
              <a:latin typeface="Calibri" panose="020F0502020204030204" pitchFamily="34" charset="0"/>
              <a:cs typeface="Calibri" panose="020F0502020204030204" pitchFamily="34" charset="0"/>
            </a:endParaRPr>
          </a:p>
        </p:txBody>
      </p:sp>
      <p:pic>
        <p:nvPicPr>
          <p:cNvPr id="4" name="Google Shape;421;p50" descr="Picture 2">
            <a:extLst>
              <a:ext uri="{FF2B5EF4-FFF2-40B4-BE49-F238E27FC236}">
                <a16:creationId xmlns:a16="http://schemas.microsoft.com/office/drawing/2014/main" id="{C4C54455-4230-4628-924A-E385B7F0B84E}"/>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1028" name="Picture 4" descr="2014-2015 NFHS Volleyball Signals for ...">
            <a:extLst>
              <a:ext uri="{FF2B5EF4-FFF2-40B4-BE49-F238E27FC236}">
                <a16:creationId xmlns:a16="http://schemas.microsoft.com/office/drawing/2014/main" id="{12D467C9-F546-40A3-9060-21DDAC8B1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098" y="6420209"/>
            <a:ext cx="7987494" cy="49088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295BA7-F9F7-430D-9732-CA003D7B7565}"/>
              </a:ext>
            </a:extLst>
          </p:cNvPr>
          <p:cNvPicPr>
            <a:picLocks noChangeAspect="1"/>
          </p:cNvPicPr>
          <p:nvPr/>
        </p:nvPicPr>
        <p:blipFill>
          <a:blip r:embed="rId4"/>
          <a:stretch>
            <a:fillRect/>
          </a:stretch>
        </p:blipFill>
        <p:spPr>
          <a:xfrm>
            <a:off x="13461766" y="6420208"/>
            <a:ext cx="7976746" cy="4908857"/>
          </a:xfrm>
          <a:prstGeom prst="rect">
            <a:avLst/>
          </a:prstGeom>
        </p:spPr>
      </p:pic>
      <p:sp>
        <p:nvSpPr>
          <p:cNvPr id="3" name="TextBox 2">
            <a:extLst>
              <a:ext uri="{FF2B5EF4-FFF2-40B4-BE49-F238E27FC236}">
                <a16:creationId xmlns:a16="http://schemas.microsoft.com/office/drawing/2014/main" id="{9B89085E-F7AF-75BD-4718-954CBC86D61E}"/>
              </a:ext>
            </a:extLst>
          </p:cNvPr>
          <p:cNvSpPr txBox="1"/>
          <p:nvPr/>
        </p:nvSpPr>
        <p:spPr>
          <a:xfrm>
            <a:off x="3890682" y="1972794"/>
            <a:ext cx="168890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defRPr sz="4600">
                <a:latin typeface="Times New Roman"/>
                <a:ea typeface="Times New Roman"/>
                <a:cs typeface="Times New Roman"/>
                <a:sym typeface="Times New Roman"/>
              </a:defRPr>
            </a:pPr>
            <a:r>
              <a:rPr lang="en-US" sz="8800" b="1" dirty="0">
                <a:solidFill>
                  <a:srgbClr val="0F0F0F"/>
                </a:solidFill>
                <a:latin typeface="Calibri" panose="020F0502020204030204" pitchFamily="34" charset="0"/>
                <a:cs typeface="Calibri" panose="020F0502020204030204" pitchFamily="34" charset="0"/>
              </a:rPr>
              <a:t>Duties and Roles of Officials</a:t>
            </a:r>
          </a:p>
        </p:txBody>
      </p:sp>
      <p:sp>
        <p:nvSpPr>
          <p:cNvPr id="5" name="A Match shall consist of the best three-of-five sets.  The first team to win three set shall be the winner of the match for varsity contest.  Sub-varsity is the best two-of-three sets.  The fourth and fifth sets shall not be played unless it is necessary">
            <a:extLst>
              <a:ext uri="{FF2B5EF4-FFF2-40B4-BE49-F238E27FC236}">
                <a16:creationId xmlns:a16="http://schemas.microsoft.com/office/drawing/2014/main" id="{D6259B8F-5375-3AD9-5492-F0684C881034}"/>
              </a:ext>
            </a:extLst>
          </p:cNvPr>
          <p:cNvSpPr txBox="1"/>
          <p:nvPr/>
        </p:nvSpPr>
        <p:spPr>
          <a:xfrm>
            <a:off x="14898317" y="2124197"/>
            <a:ext cx="6351767" cy="5365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600">
                <a:latin typeface="Times New Roman"/>
                <a:ea typeface="Times New Roman"/>
                <a:cs typeface="Times New Roman"/>
                <a:sym typeface="Times New Roman"/>
              </a:defRPr>
            </a:pPr>
            <a:endParaRPr lang="en-US" sz="9600" b="1" dirty="0">
              <a:latin typeface="Calibri" panose="020F0502020204030204" pitchFamily="34" charset="0"/>
              <a:cs typeface="Calibri" panose="020F0502020204030204" pitchFamily="34" charset="0"/>
            </a:endParaRPr>
          </a:p>
          <a:p>
            <a:pPr>
              <a:defRPr sz="4600">
                <a:latin typeface="Times New Roman"/>
                <a:ea typeface="Times New Roman"/>
                <a:cs typeface="Times New Roman"/>
                <a:sym typeface="Times New Roman"/>
              </a:defRPr>
            </a:pPr>
            <a:r>
              <a:rPr lang="en-US" sz="7500" b="1" dirty="0">
                <a:solidFill>
                  <a:srgbClr val="0F0F0F"/>
                </a:solidFill>
                <a:latin typeface="Calibri" panose="020F0502020204030204" pitchFamily="34" charset="0"/>
                <a:cs typeface="Calibri" panose="020F0502020204030204" pitchFamily="34" charset="0"/>
              </a:rPr>
              <a:t>REFEREE 2</a:t>
            </a:r>
          </a:p>
          <a:p>
            <a:pPr>
              <a:defRPr sz="4600">
                <a:latin typeface="Times New Roman"/>
                <a:ea typeface="Times New Roman"/>
                <a:cs typeface="Times New Roman"/>
                <a:sym typeface="Times New Roman"/>
              </a:defRPr>
            </a:pPr>
            <a:r>
              <a:rPr lang="en-US" sz="7500" b="1" dirty="0">
                <a:solidFill>
                  <a:srgbClr val="0F0F0F"/>
                </a:solidFill>
                <a:latin typeface="Calibri" panose="020F0502020204030204" pitchFamily="34" charset="0"/>
                <a:cs typeface="Calibri" panose="020F0502020204030204" pitchFamily="34" charset="0"/>
              </a:rPr>
              <a:t>R2</a:t>
            </a:r>
          </a:p>
          <a:p>
            <a:pPr>
              <a:defRPr sz="4600">
                <a:latin typeface="Times New Roman"/>
                <a:ea typeface="Times New Roman"/>
                <a:cs typeface="Times New Roman"/>
                <a:sym typeface="Times New Roman"/>
              </a:defRPr>
            </a:pPr>
            <a:r>
              <a:rPr sz="9600" b="1" dirty="0">
                <a:latin typeface="Calibri" panose="020F0502020204030204" pitchFamily="34" charset="0"/>
                <a:cs typeface="Calibri" panose="020F0502020204030204" pitchFamily="34" charset="0"/>
              </a:rPr>
              <a:t>  </a:t>
            </a:r>
            <a:endParaRPr sz="96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2043108"/>
            <a:ext cx="24158871" cy="1430982"/>
          </a:xfrm>
        </p:spPr>
        <p:txBody>
          <a:bodyPr>
            <a:noAutofit/>
          </a:bodyPr>
          <a:lstStyle/>
          <a:p>
            <a:pPr>
              <a:defRPr sz="3600" b="1"/>
            </a:pPr>
            <a:r>
              <a:rPr lang="en-US" sz="7500" dirty="0">
                <a:solidFill>
                  <a:prstClr val="black"/>
                </a:solidFill>
                <a:ea typeface="+mj-ea"/>
                <a:cs typeface="+mj-cs"/>
              </a:rPr>
              <a:t>R2 Transition Mechanics</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225129" y="3755081"/>
            <a:ext cx="24158871" cy="8589316"/>
          </a:xfrm>
        </p:spPr>
        <p:txBody>
          <a:bodyPr>
            <a:noAutofit/>
          </a:bodyPr>
          <a:lstStyle/>
          <a:p>
            <a:pPr marL="1143000" indent="-1143000">
              <a:buFont typeface="+mj-lt"/>
              <a:buAutoNum type="arabicPeriod"/>
            </a:pPr>
            <a:r>
              <a:rPr lang="en-US" sz="5500" dirty="0">
                <a:solidFill>
                  <a:srgbClr val="0070C0"/>
                </a:solidFill>
                <a:effectLst/>
              </a:rPr>
              <a:t>Begin on the receiving team’s side of the net for serve, keep your body square to the court, and watch for faults</a:t>
            </a:r>
            <a:endParaRPr lang="en-US" sz="5500" dirty="0">
              <a:solidFill>
                <a:schemeClr val="tx1"/>
              </a:solidFill>
            </a:endParaRPr>
          </a:p>
          <a:p>
            <a:pPr marL="1143000" indent="-1143000">
              <a:buFont typeface="+mj-lt"/>
              <a:buAutoNum type="arabicPeriod"/>
            </a:pPr>
            <a:r>
              <a:rPr lang="en-US" sz="5500" dirty="0">
                <a:solidFill>
                  <a:schemeClr val="tx1"/>
                </a:solidFill>
                <a:effectLst/>
              </a:rPr>
              <a:t>Once the ball is served or passed, transition quickly </a:t>
            </a:r>
            <a:r>
              <a:rPr lang="en-US" sz="5500" dirty="0">
                <a:solidFill>
                  <a:schemeClr val="tx1"/>
                </a:solidFill>
              </a:rPr>
              <a:t>to the serving team’s side of the net to watch blockers</a:t>
            </a:r>
          </a:p>
          <a:p>
            <a:pPr marL="1143000" indent="-1143000">
              <a:buFont typeface="+mj-lt"/>
              <a:buAutoNum type="arabicPeriod"/>
            </a:pPr>
            <a:r>
              <a:rPr lang="en-US" sz="5500" dirty="0">
                <a:solidFill>
                  <a:schemeClr val="accent6">
                    <a:lumMod val="50000"/>
                  </a:schemeClr>
                </a:solidFill>
                <a:effectLst/>
              </a:rPr>
              <a:t>Each time you transition, look “through” the net to watch the play develop (R1 may need your help)</a:t>
            </a:r>
            <a:endParaRPr lang="en-US" sz="5500" dirty="0">
              <a:solidFill>
                <a:schemeClr val="tx1"/>
              </a:solidFill>
            </a:endParaRPr>
          </a:p>
          <a:p>
            <a:pPr marL="1143000" indent="-1143000">
              <a:buFont typeface="+mj-lt"/>
              <a:buAutoNum type="arabicPeriod"/>
            </a:pPr>
            <a:r>
              <a:rPr lang="en-US" sz="5500" dirty="0"/>
              <a:t>At the end of the rally move to the </a:t>
            </a:r>
            <a:r>
              <a:rPr lang="en-US" sz="5500" i="1" u="sng" dirty="0"/>
              <a:t>losing team’s side of the net</a:t>
            </a:r>
            <a:r>
              <a:rPr lang="en-US" sz="5500" dirty="0"/>
              <a:t> to repeat the R1’s signals</a:t>
            </a:r>
            <a:endParaRPr lang="en-US" sz="5500" dirty="0">
              <a:solidFill>
                <a:schemeClr val="tx1"/>
              </a:solidFill>
            </a:endParaRPr>
          </a:p>
          <a:p>
            <a:pPr marL="1143000" indent="-1143000">
              <a:buFont typeface="+mj-lt"/>
              <a:buAutoNum type="arabicPeriod"/>
            </a:pPr>
            <a:r>
              <a:rPr lang="en-US" sz="5500" dirty="0">
                <a:solidFill>
                  <a:schemeClr val="accent2">
                    <a:lumMod val="50000"/>
                  </a:schemeClr>
                </a:solidFill>
                <a:effectLst/>
              </a:rPr>
              <a:t>Scan your benches before the next service whistle for sub or time out requests</a:t>
            </a:r>
            <a:endParaRPr lang="en-US" sz="5500" dirty="0"/>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12577722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2043102"/>
            <a:ext cx="24158871" cy="1283903"/>
          </a:xfrm>
        </p:spPr>
        <p:txBody>
          <a:bodyPr>
            <a:noAutofit/>
          </a:bodyPr>
          <a:lstStyle/>
          <a:p>
            <a:pPr>
              <a:defRPr sz="3600" b="1"/>
            </a:pPr>
            <a:r>
              <a:rPr lang="en-US" sz="7500" dirty="0">
                <a:solidFill>
                  <a:prstClr val="black"/>
                </a:solidFill>
                <a:ea typeface="+mj-ea"/>
                <a:cs typeface="+mj-cs"/>
              </a:rPr>
              <a:t>Additional R2 Mechanics</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225129" y="3485019"/>
            <a:ext cx="24158871" cy="9273715"/>
          </a:xfrm>
        </p:spPr>
        <p:txBody>
          <a:bodyPr>
            <a:noAutofit/>
          </a:bodyPr>
          <a:lstStyle/>
          <a:p>
            <a:pPr marL="914400" indent="-914400">
              <a:buFont typeface="+mj-lt"/>
              <a:buAutoNum type="arabicPeriod"/>
            </a:pPr>
            <a:r>
              <a:rPr lang="en-US" sz="5500" dirty="0">
                <a:solidFill>
                  <a:schemeClr val="tx1"/>
                </a:solidFill>
              </a:rPr>
              <a:t>Mimics all signals given by the R1 (except service beckon and net serve)</a:t>
            </a:r>
          </a:p>
          <a:p>
            <a:pPr marL="914400" indent="-914400">
              <a:buFont typeface="+mj-lt"/>
              <a:buAutoNum type="arabicPeriod"/>
            </a:pPr>
            <a:r>
              <a:rPr lang="en-US" sz="5500" dirty="0">
                <a:solidFill>
                  <a:schemeClr val="accent2">
                    <a:lumMod val="50000"/>
                  </a:schemeClr>
                </a:solidFill>
              </a:rPr>
              <a:t>Stays with blockers from start until they land/transition</a:t>
            </a:r>
            <a:endParaRPr lang="en-US" sz="5500" dirty="0">
              <a:solidFill>
                <a:schemeClr val="tx1"/>
              </a:solidFill>
            </a:endParaRPr>
          </a:p>
          <a:p>
            <a:pPr marL="914400" indent="-914400">
              <a:buFont typeface="+mj-lt"/>
              <a:buAutoNum type="arabicPeriod"/>
            </a:pPr>
            <a:r>
              <a:rPr lang="en-US" sz="5500" dirty="0">
                <a:solidFill>
                  <a:schemeClr val="tx1"/>
                </a:solidFill>
              </a:rPr>
              <a:t>Ensure standing head coach stays 6’ back from sideline during play</a:t>
            </a:r>
          </a:p>
          <a:p>
            <a:pPr marL="914400" indent="-914400">
              <a:buFont typeface="+mj-lt"/>
              <a:buAutoNum type="arabicPeriod"/>
            </a:pPr>
            <a:r>
              <a:rPr lang="en-US" sz="5500" dirty="0">
                <a:solidFill>
                  <a:schemeClr val="accent1">
                    <a:lumMod val="50000"/>
                  </a:schemeClr>
                </a:solidFill>
              </a:rPr>
              <a:t>Responds to coaches request for lineup check and service order check</a:t>
            </a:r>
            <a:endParaRPr lang="en-US" sz="5500" dirty="0">
              <a:solidFill>
                <a:schemeClr val="tx1"/>
              </a:solidFill>
            </a:endParaRPr>
          </a:p>
          <a:p>
            <a:pPr marL="914400" indent="-914400">
              <a:buFont typeface="+mj-lt"/>
              <a:buAutoNum type="arabicPeriod"/>
            </a:pPr>
            <a:r>
              <a:rPr lang="en-US" sz="5500" dirty="0">
                <a:solidFill>
                  <a:schemeClr val="accent6">
                    <a:lumMod val="50000"/>
                  </a:schemeClr>
                </a:solidFill>
              </a:rPr>
              <a:t>Checks the scoresheet for accuracy each time out</a:t>
            </a:r>
            <a:endParaRPr lang="en-US" sz="5500" dirty="0">
              <a:solidFill>
                <a:schemeClr val="tx1"/>
              </a:solidFill>
            </a:endParaRPr>
          </a:p>
          <a:p>
            <a:pPr marL="914400" indent="-914400">
              <a:buFont typeface="+mj-lt"/>
              <a:buAutoNum type="arabicPeriod"/>
            </a:pPr>
            <a:r>
              <a:rPr lang="en-US" sz="5500" dirty="0">
                <a:solidFill>
                  <a:schemeClr val="tx1"/>
                </a:solidFill>
                <a:highlight>
                  <a:srgbClr val="FFFF00"/>
                </a:highlight>
              </a:rPr>
              <a:t>Initials the scoresheet after each set to verify results</a:t>
            </a:r>
          </a:p>
          <a:p>
            <a:pPr marL="914400" indent="-914400">
              <a:buFont typeface="+mj-lt"/>
              <a:buAutoNum type="arabicPeriod"/>
            </a:pPr>
            <a:r>
              <a:rPr lang="en-US" sz="5500" dirty="0">
                <a:solidFill>
                  <a:schemeClr val="accent4">
                    <a:lumMod val="50000"/>
                  </a:schemeClr>
                </a:solidFill>
              </a:rPr>
              <a:t>Notify first referee of any unsporting conduct</a:t>
            </a:r>
            <a:endParaRPr lang="en-US" sz="5500" dirty="0">
              <a:solidFill>
                <a:schemeClr val="tx1"/>
              </a:solidFill>
            </a:endParaRPr>
          </a:p>
          <a:p>
            <a:pPr marL="914400" indent="-914400">
              <a:buFont typeface="+mj-lt"/>
              <a:buAutoNum type="arabicPeriod"/>
            </a:pPr>
            <a:r>
              <a:rPr lang="en-US" sz="5500" dirty="0">
                <a:solidFill>
                  <a:schemeClr val="tx1"/>
                </a:solidFill>
              </a:rPr>
              <a:t>In the absence of a timer, time all ‘time outs’ and intervals between sets</a:t>
            </a:r>
          </a:p>
          <a:p>
            <a:pPr marL="914400" indent="-914400">
              <a:buFont typeface="+mj-lt"/>
              <a:buAutoNum type="arabicPeriod"/>
            </a:pPr>
            <a:r>
              <a:rPr lang="en-US" sz="5500" dirty="0">
                <a:solidFill>
                  <a:srgbClr val="FF0000"/>
                </a:solidFill>
              </a:rPr>
              <a:t>Conduct the coin toss prior to the deciding set</a:t>
            </a:r>
            <a:endParaRPr lang="en-US" sz="5500" dirty="0"/>
          </a:p>
          <a:p>
            <a:endParaRPr lang="en-US" sz="5500" dirty="0"/>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99462912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1960542"/>
            <a:ext cx="24158871" cy="1154133"/>
          </a:xfrm>
        </p:spPr>
        <p:txBody>
          <a:bodyPr>
            <a:noAutofit/>
          </a:bodyPr>
          <a:lstStyle/>
          <a:p>
            <a:pPr>
              <a:defRPr sz="3600" b="1"/>
            </a:pPr>
            <a:r>
              <a:rPr lang="en-US" sz="7500" dirty="0">
                <a:solidFill>
                  <a:prstClr val="black"/>
                </a:solidFill>
                <a:ea typeface="+mj-ea"/>
                <a:cs typeface="+mj-cs"/>
              </a:rPr>
              <a:t>More R2 Mechanics</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225129" y="3453072"/>
            <a:ext cx="24158871" cy="9762865"/>
          </a:xfrm>
        </p:spPr>
        <p:txBody>
          <a:bodyPr>
            <a:noAutofit/>
          </a:bodyPr>
          <a:lstStyle/>
          <a:p>
            <a:pPr marL="914400" indent="-914400">
              <a:buFont typeface="+mj-lt"/>
              <a:buAutoNum type="arabicPeriod"/>
            </a:pPr>
            <a:r>
              <a:rPr lang="en-US" sz="5500" dirty="0"/>
              <a:t>Step away from the pole when giving signals (in view of R1), come to a complete stop, and then give your signal</a:t>
            </a:r>
          </a:p>
          <a:p>
            <a:pPr marL="914400" indent="-914400">
              <a:buFont typeface="+mj-lt"/>
              <a:buAutoNum type="arabicPeriod"/>
            </a:pPr>
            <a:r>
              <a:rPr lang="en-US" sz="5500" dirty="0">
                <a:solidFill>
                  <a:srgbClr val="FF0000"/>
                </a:solidFill>
              </a:rPr>
              <a:t>All discreet signals to R1 are given at the chest</a:t>
            </a:r>
            <a:endParaRPr lang="en-US" sz="5500" dirty="0"/>
          </a:p>
          <a:p>
            <a:pPr marL="914400" indent="-914400">
              <a:buFont typeface="+mj-lt"/>
              <a:buAutoNum type="arabicPeriod"/>
            </a:pPr>
            <a:r>
              <a:rPr lang="en-US" sz="5500" dirty="0"/>
              <a:t>When using discreet signals, step out a little</a:t>
            </a:r>
          </a:p>
          <a:p>
            <a:pPr marL="914400" indent="-914400">
              <a:buFont typeface="+mj-lt"/>
              <a:buAutoNum type="arabicPeriod"/>
            </a:pPr>
            <a:r>
              <a:rPr lang="en-US" sz="5500" dirty="0">
                <a:solidFill>
                  <a:schemeClr val="accent6">
                    <a:lumMod val="50000"/>
                  </a:schemeClr>
                </a:solidFill>
              </a:rPr>
              <a:t>If R1 looks at you for help, and you have nothing, shake your head “no” – meaning play on</a:t>
            </a:r>
            <a:endParaRPr lang="en-US" sz="5500" dirty="0"/>
          </a:p>
          <a:p>
            <a:pPr marL="914400" indent="-914400">
              <a:buFont typeface="+mj-lt"/>
              <a:buAutoNum type="arabicPeriod"/>
            </a:pPr>
            <a:r>
              <a:rPr lang="en-US" sz="5500" dirty="0"/>
              <a:t>If players are close to illegal alignment, warn the coach to fix it, use preventive officiating whenever possible</a:t>
            </a:r>
          </a:p>
          <a:p>
            <a:pPr marL="914400" indent="-914400">
              <a:buFont typeface="+mj-lt"/>
              <a:buAutoNum type="arabicPeriod"/>
            </a:pPr>
            <a:r>
              <a:rPr lang="en-US" sz="5500" dirty="0">
                <a:solidFill>
                  <a:schemeClr val="accent3">
                    <a:lumMod val="50000"/>
                  </a:schemeClr>
                </a:solidFill>
              </a:rPr>
              <a:t>If players are wiping the floor, go out and monitor</a:t>
            </a:r>
            <a:endParaRPr lang="en-US" sz="5500" dirty="0"/>
          </a:p>
          <a:p>
            <a:pPr marL="914400" indent="-914400">
              <a:buFont typeface="+mj-lt"/>
              <a:buAutoNum type="arabicPeriod"/>
            </a:pPr>
            <a:r>
              <a:rPr lang="en-US" sz="5500" dirty="0"/>
              <a:t>If a coach yells at the R1, go immediately and intervene</a:t>
            </a:r>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99644186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2131989"/>
            <a:ext cx="24158871" cy="1582762"/>
          </a:xfrm>
        </p:spPr>
        <p:txBody>
          <a:bodyPr>
            <a:normAutofit/>
          </a:bodyPr>
          <a:lstStyle/>
          <a:p>
            <a:pPr>
              <a:defRPr sz="3600" b="1"/>
            </a:pPr>
            <a:r>
              <a:rPr lang="en-US" sz="7500" dirty="0">
                <a:solidFill>
                  <a:prstClr val="black"/>
                </a:solidFill>
                <a:ea typeface="+mj-ea"/>
                <a:cs typeface="+mj-cs"/>
              </a:rPr>
              <a:t>R2 </a:t>
            </a:r>
            <a:r>
              <a:rPr lang="en-US" sz="7500" b="1" u="sng" dirty="0">
                <a:solidFill>
                  <a:srgbClr val="FF0000"/>
                </a:solidFill>
                <a:effectLst>
                  <a:outerShdw blurRad="38100" dist="38100" dir="2700000" algn="tl">
                    <a:srgbClr val="000000">
                      <a:alpha val="43137"/>
                    </a:srgbClr>
                  </a:outerShdw>
                </a:effectLst>
                <a:ea typeface="+mj-ea"/>
                <a:cs typeface="+mj-cs"/>
              </a:rPr>
              <a:t>Does Not</a:t>
            </a:r>
            <a:r>
              <a:rPr lang="en-US" sz="7500" b="1" dirty="0">
                <a:solidFill>
                  <a:prstClr val="black"/>
                </a:solidFill>
                <a:effectLst>
                  <a:outerShdw blurRad="38100" dist="38100" dir="2700000" algn="tl">
                    <a:srgbClr val="000000">
                      <a:alpha val="43137"/>
                    </a:srgbClr>
                  </a:outerShdw>
                </a:effectLst>
                <a:ea typeface="+mj-ea"/>
                <a:cs typeface="+mj-cs"/>
              </a:rPr>
              <a:t> </a:t>
            </a:r>
            <a:r>
              <a:rPr lang="en-US" sz="7500" dirty="0">
                <a:solidFill>
                  <a:prstClr val="black"/>
                </a:solidFill>
                <a:ea typeface="+mj-ea"/>
                <a:cs typeface="+mj-cs"/>
              </a:rPr>
              <a:t>Use These Mechanics</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225129" y="3929332"/>
            <a:ext cx="24158871" cy="7789528"/>
          </a:xfrm>
        </p:spPr>
        <p:txBody>
          <a:bodyPr>
            <a:noAutofit/>
          </a:bodyPr>
          <a:lstStyle/>
          <a:p>
            <a:pPr marL="914400" indent="-914400">
              <a:buFont typeface="+mj-lt"/>
              <a:buAutoNum type="arabicPeriod"/>
            </a:pPr>
            <a:r>
              <a:rPr lang="en-US" sz="5500" dirty="0"/>
              <a:t>Watch the server</a:t>
            </a:r>
          </a:p>
          <a:p>
            <a:pPr marL="914400" indent="-914400">
              <a:buFont typeface="+mj-lt"/>
              <a:buAutoNum type="arabicPeriod"/>
            </a:pPr>
            <a:r>
              <a:rPr lang="en-US" sz="5500" dirty="0">
                <a:solidFill>
                  <a:schemeClr val="accent6">
                    <a:lumMod val="50000"/>
                  </a:schemeClr>
                </a:solidFill>
              </a:rPr>
              <a:t>Follow the ball, not the blockers</a:t>
            </a:r>
            <a:endParaRPr lang="en-US" sz="5500" dirty="0"/>
          </a:p>
          <a:p>
            <a:pPr marL="914400" indent="-914400">
              <a:buFont typeface="+mj-lt"/>
              <a:buAutoNum type="arabicPeriod"/>
            </a:pPr>
            <a:r>
              <a:rPr lang="en-US" sz="5500" dirty="0">
                <a:solidFill>
                  <a:srgbClr val="0070C0"/>
                </a:solidFill>
              </a:rPr>
              <a:t>Leads the R1 with signals</a:t>
            </a:r>
            <a:endParaRPr lang="en-US" sz="5500" dirty="0"/>
          </a:p>
          <a:p>
            <a:pPr marL="914400" indent="-914400">
              <a:buFont typeface="+mj-lt"/>
              <a:buAutoNum type="arabicPeriod"/>
            </a:pPr>
            <a:r>
              <a:rPr lang="en-US" sz="5500" dirty="0">
                <a:solidFill>
                  <a:schemeClr val="accent5">
                    <a:lumMod val="50000"/>
                  </a:schemeClr>
                </a:solidFill>
              </a:rPr>
              <a:t>Not blowing the whistle loud enough</a:t>
            </a:r>
            <a:endParaRPr lang="en-US" sz="5500" dirty="0"/>
          </a:p>
          <a:p>
            <a:pPr marL="914400" indent="-914400">
              <a:buFont typeface="+mj-lt"/>
              <a:buAutoNum type="arabicPeriod"/>
            </a:pPr>
            <a:r>
              <a:rPr lang="en-US" sz="5500" dirty="0"/>
              <a:t>Not giving the ‘ready’ signal to the R1</a:t>
            </a:r>
          </a:p>
          <a:p>
            <a:pPr marL="914400" indent="-914400">
              <a:buFont typeface="+mj-lt"/>
              <a:buAutoNum type="arabicPeriod"/>
            </a:pPr>
            <a:r>
              <a:rPr lang="en-US" sz="5500" dirty="0">
                <a:solidFill>
                  <a:schemeClr val="accent4">
                    <a:lumMod val="50000"/>
                  </a:schemeClr>
                </a:solidFill>
              </a:rPr>
              <a:t>Not waiting for the sub to enter the sub zone before blowing the whistle</a:t>
            </a:r>
            <a:endParaRPr lang="en-US" sz="5500" dirty="0"/>
          </a:p>
          <a:p>
            <a:pPr marL="914400" indent="-914400">
              <a:buFont typeface="+mj-lt"/>
              <a:buAutoNum type="arabicPeriod"/>
            </a:pPr>
            <a:r>
              <a:rPr lang="en-US" sz="5500" dirty="0"/>
              <a:t>Not waiting for the scorer to complete their work</a:t>
            </a:r>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283936647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225129" y="2131989"/>
            <a:ext cx="24158871" cy="1582762"/>
          </a:xfrm>
        </p:spPr>
        <p:txBody>
          <a:bodyPr>
            <a:normAutofit/>
          </a:bodyPr>
          <a:lstStyle/>
          <a:p>
            <a:pPr>
              <a:defRPr sz="3600" b="1"/>
            </a:pPr>
            <a:r>
              <a:rPr lang="en-US" sz="7500" dirty="0">
                <a:solidFill>
                  <a:prstClr val="black"/>
                </a:solidFill>
                <a:ea typeface="+mj-ea"/>
                <a:cs typeface="+mj-cs"/>
              </a:rPr>
              <a:t>R2 </a:t>
            </a:r>
            <a:r>
              <a:rPr lang="en-US" sz="7500" b="1" u="sng" dirty="0">
                <a:solidFill>
                  <a:srgbClr val="FF0000"/>
                </a:solidFill>
                <a:effectLst>
                  <a:outerShdw blurRad="38100" dist="38100" dir="2700000" algn="tl">
                    <a:srgbClr val="000000">
                      <a:alpha val="43137"/>
                    </a:srgbClr>
                  </a:outerShdw>
                </a:effectLst>
                <a:ea typeface="+mj-ea"/>
                <a:cs typeface="+mj-cs"/>
              </a:rPr>
              <a:t>Does Not</a:t>
            </a:r>
            <a:r>
              <a:rPr lang="en-US" sz="7500" b="1" dirty="0">
                <a:solidFill>
                  <a:prstClr val="black"/>
                </a:solidFill>
                <a:effectLst>
                  <a:outerShdw blurRad="38100" dist="38100" dir="2700000" algn="tl">
                    <a:srgbClr val="000000">
                      <a:alpha val="43137"/>
                    </a:srgbClr>
                  </a:outerShdw>
                </a:effectLst>
                <a:ea typeface="+mj-ea"/>
                <a:cs typeface="+mj-cs"/>
              </a:rPr>
              <a:t> </a:t>
            </a:r>
            <a:r>
              <a:rPr lang="en-US" sz="7500" dirty="0">
                <a:solidFill>
                  <a:prstClr val="black"/>
                </a:solidFill>
                <a:ea typeface="+mj-ea"/>
                <a:cs typeface="+mj-cs"/>
              </a:rPr>
              <a:t>Use cont.</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225129" y="3929332"/>
            <a:ext cx="24158871" cy="7789528"/>
          </a:xfrm>
        </p:spPr>
        <p:txBody>
          <a:bodyPr>
            <a:noAutofit/>
          </a:bodyPr>
          <a:lstStyle/>
          <a:p>
            <a:pPr marL="914400" indent="-914400">
              <a:buFont typeface="+mj-lt"/>
              <a:buAutoNum type="arabicPeriod" startAt="8"/>
            </a:pPr>
            <a:r>
              <a:rPr lang="en-US" sz="5500" dirty="0">
                <a:solidFill>
                  <a:srgbClr val="FF0000"/>
                </a:solidFill>
              </a:rPr>
              <a:t>Not monitoring and managing team benches</a:t>
            </a:r>
            <a:endParaRPr lang="en-US" sz="5500" dirty="0"/>
          </a:p>
          <a:p>
            <a:pPr marL="914400" indent="-914400">
              <a:buFont typeface="+mj-lt"/>
              <a:buAutoNum type="arabicPeriod" startAt="8"/>
            </a:pPr>
            <a:r>
              <a:rPr lang="en-US" sz="5500" dirty="0">
                <a:solidFill>
                  <a:srgbClr val="002060"/>
                </a:solidFill>
              </a:rPr>
              <a:t>Failing to make eye contact with R1 at end of the rally</a:t>
            </a:r>
            <a:endParaRPr lang="en-US" sz="5500" dirty="0"/>
          </a:p>
          <a:p>
            <a:pPr marL="914400" indent="-914400">
              <a:buFont typeface="+mj-lt"/>
              <a:buAutoNum type="arabicPeriod" startAt="8"/>
            </a:pPr>
            <a:r>
              <a:rPr lang="en-US" sz="5500" dirty="0"/>
              <a:t>Standing behind the pole vs. stepping out some</a:t>
            </a:r>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56860434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5223617" y="1410472"/>
            <a:ext cx="15916662" cy="1661652"/>
          </a:xfrm>
          <a:prstGeom prst="rect">
            <a:avLst/>
          </a:prstGeom>
          <a:noFill/>
          <a:ln>
            <a:noFill/>
          </a:ln>
        </p:spPr>
        <p:txBody>
          <a:bodyPr spcFirstLastPara="1" wrap="square" lIns="91425" tIns="91425" rIns="91425" bIns="91425" anchor="ctr" anchorCtr="0">
            <a:normAutofit fontScale="90000"/>
          </a:bodyPr>
          <a:lstStyle/>
          <a:p>
            <a:pPr marL="0" lvl="0" indent="0" rtl="0">
              <a:lnSpc>
                <a:spcPct val="100000"/>
              </a:lnSpc>
              <a:spcBef>
                <a:spcPts val="0"/>
              </a:spcBef>
              <a:spcAft>
                <a:spcPts val="0"/>
              </a:spcAft>
              <a:buClr>
                <a:srgbClr val="000000"/>
              </a:buClr>
              <a:buSzPts val="6000"/>
              <a:buFont typeface="Calibri"/>
              <a:buNone/>
            </a:pPr>
            <a:r>
              <a:rPr lang="en-US" sz="7500" b="1" dirty="0"/>
              <a:t>Basic </a:t>
            </a:r>
            <a:r>
              <a:rPr lang="en-US" sz="8300" b="1" dirty="0"/>
              <a:t>Instructions</a:t>
            </a:r>
            <a:r>
              <a:rPr lang="en-US" sz="7500" b="1" dirty="0"/>
              <a:t> on NFHS Hand Signals</a:t>
            </a:r>
            <a:endParaRPr sz="7500" b="1" dirty="0"/>
          </a:p>
        </p:txBody>
      </p:sp>
      <p:sp>
        <p:nvSpPr>
          <p:cNvPr id="476" name="Google Shape;476;p57"/>
          <p:cNvSpPr txBox="1">
            <a:spLocks noGrp="1"/>
          </p:cNvSpPr>
          <p:nvPr>
            <p:ph type="body" idx="1"/>
          </p:nvPr>
        </p:nvSpPr>
        <p:spPr>
          <a:xfrm>
            <a:off x="3500285" y="3323616"/>
            <a:ext cx="18389898" cy="9935183"/>
          </a:xfrm>
          <a:prstGeom prst="rect">
            <a:avLst/>
          </a:prstGeom>
          <a:noFill/>
          <a:ln>
            <a:noFill/>
          </a:ln>
        </p:spPr>
        <p:txBody>
          <a:bodyPr spcFirstLastPara="1" wrap="square" lIns="91425" tIns="91425" rIns="91425" bIns="91425" anchor="t" anchorCtr="0">
            <a:noAutofit/>
          </a:bodyPr>
          <a:lstStyle/>
          <a:p>
            <a:pPr marL="685800" lvl="0" indent="-685800" algn="l" rtl="0">
              <a:lnSpc>
                <a:spcPct val="100000"/>
              </a:lnSpc>
              <a:spcBef>
                <a:spcPts val="0"/>
              </a:spcBef>
              <a:spcAft>
                <a:spcPts val="0"/>
              </a:spcAft>
              <a:buClr>
                <a:srgbClr val="000000"/>
              </a:buClr>
              <a:buSzPts val="4800"/>
              <a:buFont typeface="Arial"/>
              <a:buChar char="•"/>
            </a:pPr>
            <a:r>
              <a:rPr lang="en-US" sz="5500" dirty="0">
                <a:latin typeface="Calibri" panose="020F0502020204030204" pitchFamily="34" charset="0"/>
                <a:cs typeface="Calibri" panose="020F0502020204030204" pitchFamily="34" charset="0"/>
              </a:rPr>
              <a:t>NFHS volleyball referees use non-verbal communication to explain to the players, coaches, fans, and co-officials what has happened in a match.  This is done through signals that convey who serves next, what faults were made, what sanctions were given, details about interruptions, and other specifics about play, scoring and finishing each set/match.</a:t>
            </a:r>
            <a:endParaRPr sz="5500" dirty="0">
              <a:latin typeface="Calibri" panose="020F0502020204030204" pitchFamily="34" charset="0"/>
              <a:cs typeface="Calibri" panose="020F0502020204030204" pitchFamily="34" charset="0"/>
            </a:endParaRPr>
          </a:p>
          <a:p>
            <a:pPr marL="685800" lvl="0" indent="-685800" algn="l" rtl="0">
              <a:lnSpc>
                <a:spcPct val="100000"/>
              </a:lnSpc>
              <a:spcBef>
                <a:spcPts val="1400"/>
              </a:spcBef>
              <a:spcAft>
                <a:spcPts val="0"/>
              </a:spcAft>
              <a:buClr>
                <a:srgbClr val="000000"/>
              </a:buClr>
              <a:buSzPts val="4800"/>
              <a:buFont typeface="Arial"/>
              <a:buChar char="•"/>
            </a:pPr>
            <a:r>
              <a:rPr lang="en-US" sz="5500" dirty="0">
                <a:latin typeface="Calibri" panose="020F0502020204030204" pitchFamily="34" charset="0"/>
                <a:ea typeface="Arial"/>
                <a:cs typeface="Calibri" panose="020F0502020204030204" pitchFamily="34" charset="0"/>
                <a:sym typeface="Arial"/>
              </a:rPr>
              <a:t>Referees use these approved signals in a consistent manner so there is no confusion about the communication or call.  </a:t>
            </a:r>
            <a:endParaRPr sz="5500" dirty="0">
              <a:latin typeface="Calibri" panose="020F0502020204030204" pitchFamily="34" charset="0"/>
              <a:cs typeface="Calibri" panose="020F0502020204030204" pitchFamily="34" charset="0"/>
            </a:endParaRPr>
          </a:p>
          <a:p>
            <a:pPr>
              <a:buClr>
                <a:srgbClr val="000000"/>
              </a:buClr>
              <a:buSzPts val="4800"/>
            </a:pPr>
            <a:r>
              <a:rPr lang="en-US" sz="5500" dirty="0">
                <a:highlight>
                  <a:srgbClr val="00FFFF"/>
                </a:highlight>
                <a:latin typeface="Calibri" panose="020F0502020204030204" pitchFamily="34" charset="0"/>
                <a:ea typeface="Arial"/>
                <a:cs typeface="Calibri" panose="020F0502020204030204" pitchFamily="34" charset="0"/>
                <a:sym typeface="Arial"/>
              </a:rPr>
              <a:t>Study of signals is not complete until referees have reviewed Section G of the NFHS Volleyball Officials Manual.</a:t>
            </a:r>
            <a:endParaRPr lang="en-US" sz="5500" dirty="0">
              <a:highlight>
                <a:srgbClr val="00FFFF"/>
              </a:highlight>
              <a:latin typeface="Calibri" panose="020F0502020204030204" pitchFamily="34" charset="0"/>
              <a:cs typeface="Calibri" panose="020F0502020204030204" pitchFamily="34" charset="0"/>
            </a:endParaRPr>
          </a:p>
          <a:p>
            <a:pPr marL="685800" lvl="0" indent="-685800" algn="l" rtl="0">
              <a:lnSpc>
                <a:spcPct val="100000"/>
              </a:lnSpc>
              <a:spcBef>
                <a:spcPts val="1400"/>
              </a:spcBef>
              <a:spcAft>
                <a:spcPts val="0"/>
              </a:spcAft>
              <a:buClr>
                <a:srgbClr val="000000"/>
              </a:buClr>
              <a:buSzPts val="4800"/>
              <a:buFont typeface="Arial"/>
              <a:buChar char="•"/>
            </a:pPr>
            <a:r>
              <a:rPr lang="en-US" sz="5500" dirty="0">
                <a:latin typeface="Calibri" panose="020F0502020204030204" pitchFamily="34" charset="0"/>
                <a:ea typeface="Arial"/>
                <a:cs typeface="Calibri" panose="020F0502020204030204" pitchFamily="34" charset="0"/>
                <a:sym typeface="Arial"/>
              </a:rPr>
              <a:t>Let’s get started!</a:t>
            </a:r>
            <a:endParaRPr sz="5500" dirty="0">
              <a:latin typeface="Calibri" panose="020F0502020204030204" pitchFamily="34" charset="0"/>
              <a:cs typeface="Calibri" panose="020F0502020204030204" pitchFamily="34" charset="0"/>
            </a:endParaRPr>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7081394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8"/>
          <p:cNvSpPr txBox="1">
            <a:spLocks noGrp="1"/>
          </p:cNvSpPr>
          <p:nvPr>
            <p:ph type="title"/>
          </p:nvPr>
        </p:nvSpPr>
        <p:spPr>
          <a:xfrm>
            <a:off x="2841172" y="1885946"/>
            <a:ext cx="16802100" cy="1343344"/>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7500" b="1" dirty="0"/>
              <a:t>How to Use NFHS Signals</a:t>
            </a:r>
            <a:endParaRPr sz="7500" dirty="0"/>
          </a:p>
        </p:txBody>
      </p:sp>
      <p:sp>
        <p:nvSpPr>
          <p:cNvPr id="482" name="Google Shape;482;p58"/>
          <p:cNvSpPr txBox="1">
            <a:spLocks noGrp="1"/>
          </p:cNvSpPr>
          <p:nvPr>
            <p:ph type="body" idx="1"/>
          </p:nvPr>
        </p:nvSpPr>
        <p:spPr>
          <a:xfrm>
            <a:off x="2530929" y="3723674"/>
            <a:ext cx="19359254" cy="9020787"/>
          </a:xfrm>
          <a:prstGeom prst="rect">
            <a:avLst/>
          </a:prstGeom>
          <a:noFill/>
          <a:ln>
            <a:noFill/>
          </a:ln>
        </p:spPr>
        <p:txBody>
          <a:bodyPr spcFirstLastPara="1" wrap="square" lIns="91425" tIns="91425" rIns="91425" bIns="91425" anchor="t" anchorCtr="0">
            <a:normAutofit/>
          </a:bodyPr>
          <a:lstStyle/>
          <a:p>
            <a:pPr marL="685800" lvl="0" indent="-685800" algn="l" rtl="0">
              <a:lnSpc>
                <a:spcPct val="100000"/>
              </a:lnSpc>
              <a:spcBef>
                <a:spcPts val="0"/>
              </a:spcBef>
              <a:spcAft>
                <a:spcPts val="0"/>
              </a:spcAft>
              <a:buClr>
                <a:srgbClr val="000000"/>
              </a:buClr>
              <a:buSzPts val="5600"/>
              <a:buFont typeface="Arial"/>
              <a:buChar char="•"/>
            </a:pPr>
            <a:r>
              <a:rPr lang="en-US" sz="5500" dirty="0"/>
              <a:t>When stopping play, an official should:</a:t>
            </a:r>
            <a:endParaRPr sz="5500" dirty="0"/>
          </a:p>
          <a:p>
            <a:pPr marL="1110342" lvl="1" indent="-653142" algn="l" rtl="0">
              <a:lnSpc>
                <a:spcPct val="100000"/>
              </a:lnSpc>
              <a:spcBef>
                <a:spcPts val="1400"/>
              </a:spcBef>
              <a:spcAft>
                <a:spcPts val="0"/>
              </a:spcAft>
              <a:buClr>
                <a:srgbClr val="000000"/>
              </a:buClr>
              <a:buSzPts val="5600"/>
              <a:buChar char="–"/>
            </a:pPr>
            <a:r>
              <a:rPr lang="en-US" sz="5500" dirty="0"/>
              <a:t>Sound the whistle with authority </a:t>
            </a:r>
            <a:endParaRPr sz="5500" dirty="0"/>
          </a:p>
          <a:p>
            <a:pPr marL="1110342" lvl="1" indent="-653142" algn="l" rtl="0">
              <a:lnSpc>
                <a:spcPct val="100000"/>
              </a:lnSpc>
              <a:spcBef>
                <a:spcPts val="1400"/>
              </a:spcBef>
              <a:spcAft>
                <a:spcPts val="0"/>
              </a:spcAft>
              <a:buClr>
                <a:srgbClr val="000000"/>
              </a:buClr>
              <a:buSzPts val="5600"/>
              <a:buChar char="–"/>
            </a:pPr>
            <a:r>
              <a:rPr lang="en-US" sz="5500" dirty="0"/>
              <a:t>Then signal the result of play, point/loss of rally, replay or re-serve</a:t>
            </a:r>
            <a:endParaRPr sz="5500" dirty="0"/>
          </a:p>
          <a:p>
            <a:pPr marL="1110342" lvl="1" indent="-653142" algn="l" rtl="0">
              <a:lnSpc>
                <a:spcPct val="100000"/>
              </a:lnSpc>
              <a:spcBef>
                <a:spcPts val="1400"/>
              </a:spcBef>
              <a:spcAft>
                <a:spcPts val="0"/>
              </a:spcAft>
              <a:buClr>
                <a:srgbClr val="000000"/>
              </a:buClr>
              <a:buSzPts val="5600"/>
              <a:buChar char="–"/>
            </a:pPr>
            <a:r>
              <a:rPr lang="en-US" sz="5500" dirty="0"/>
              <a:t>When signaling the violation, hold the hand and arm signal long enough and high enough to be seen</a:t>
            </a:r>
            <a:endParaRPr sz="5500" dirty="0"/>
          </a:p>
          <a:p>
            <a:pPr marL="1110342" lvl="1" indent="-653142" algn="l" rtl="0">
              <a:lnSpc>
                <a:spcPct val="100000"/>
              </a:lnSpc>
              <a:spcBef>
                <a:spcPts val="1400"/>
              </a:spcBef>
              <a:spcAft>
                <a:spcPts val="0"/>
              </a:spcAft>
              <a:buClr>
                <a:srgbClr val="000000"/>
              </a:buClr>
              <a:buSzPts val="5600"/>
              <a:buChar char="–"/>
            </a:pPr>
            <a:r>
              <a:rPr lang="en-US" sz="5500" dirty="0"/>
              <a:t>Signals are given with the arm and hand on the side of the team involved (i.e., a fault signal is given on the side of the court where the fault occurred)</a:t>
            </a:r>
            <a:endParaRPr sz="55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45886560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8" name="Google Shape;488;p59"/>
          <p:cNvSpPr txBox="1">
            <a:spLocks noGrp="1"/>
          </p:cNvSpPr>
          <p:nvPr>
            <p:ph type="body" idx="1"/>
          </p:nvPr>
        </p:nvSpPr>
        <p:spPr>
          <a:xfrm>
            <a:off x="3557013" y="4252318"/>
            <a:ext cx="17100368" cy="2877145"/>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1400"/>
              </a:spcBef>
              <a:spcAft>
                <a:spcPts val="0"/>
              </a:spcAft>
              <a:buClr>
                <a:srgbClr val="000000"/>
              </a:buClr>
              <a:buSzPts val="4800"/>
              <a:buNone/>
            </a:pPr>
            <a:r>
              <a:rPr lang="en-US" sz="5000" b="1" dirty="0"/>
              <a:t>1.  Illegal Alignment/Improper Server:</a:t>
            </a:r>
            <a:r>
              <a:rPr lang="en-US" sz="5000" dirty="0"/>
              <a:t> Circular motion with the arm and had outstretched on side of violating team, then indicate player(s) involved so the coach can fix it.</a:t>
            </a:r>
            <a:endParaRPr sz="5000" dirty="0"/>
          </a:p>
        </p:txBody>
      </p:sp>
      <p:pic>
        <p:nvPicPr>
          <p:cNvPr id="489" name="Google Shape;489;p59"/>
          <p:cNvPicPr preferRelativeResize="0"/>
          <p:nvPr/>
        </p:nvPicPr>
        <p:blipFill rotWithShape="1">
          <a:blip r:embed="rId3">
            <a:alphaModFix/>
          </a:blip>
          <a:srcRect/>
          <a:stretch/>
        </p:blipFill>
        <p:spPr>
          <a:xfrm>
            <a:off x="9652078" y="7782390"/>
            <a:ext cx="4886018" cy="5338914"/>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p:cNvSpPr>
          <p:nvPr/>
        </p:nvSpPr>
        <p:spPr>
          <a:xfrm>
            <a:off x="3020788" y="1939116"/>
            <a:ext cx="18119492" cy="1661652"/>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91425" tIns="91425" rIns="91425" bIns="91425" anchor="ctr" anchorCtr="0">
            <a:normAutofit/>
          </a:bodyPr>
          <a:lstStyle>
            <a:lvl1pPr marL="0" marR="0" indent="0" algn="ctr" defTabSz="18288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Calibri"/>
                <a:ea typeface="Calibri"/>
                <a:cs typeface="Calibri"/>
                <a:sym typeface="Calibri"/>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hangingPunct="1">
              <a:buClr>
                <a:srgbClr val="000000"/>
              </a:buClr>
              <a:buSzPts val="7200"/>
              <a:buFont typeface="Calibri"/>
              <a:buNone/>
            </a:pPr>
            <a:r>
              <a:rPr lang="en-US" sz="6500" b="1" dirty="0"/>
              <a:t>How to Use NFHS Signals</a:t>
            </a:r>
            <a:endParaRPr lang="en-US" sz="6500" dirty="0"/>
          </a:p>
        </p:txBody>
      </p:sp>
    </p:spTree>
    <p:extLst>
      <p:ext uri="{BB962C8B-B14F-4D97-AF65-F5344CB8AC3E}">
        <p14:creationId xmlns:p14="http://schemas.microsoft.com/office/powerpoint/2010/main" val="3491313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
        <p:nvSpPr>
          <p:cNvPr id="495" name="Google Shape;495;p60"/>
          <p:cNvSpPr txBox="1">
            <a:spLocks noGrp="1"/>
          </p:cNvSpPr>
          <p:nvPr>
            <p:ph type="body" idx="1"/>
          </p:nvPr>
        </p:nvSpPr>
        <p:spPr>
          <a:xfrm>
            <a:off x="3331029" y="4282175"/>
            <a:ext cx="17647458" cy="2024727"/>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2.  Line Violation: </a:t>
            </a:r>
            <a:r>
              <a:rPr lang="en-US" sz="5000" dirty="0"/>
              <a:t>Indicate the line where violation occurred by extending arm and pointing toward the line with the index finger.</a:t>
            </a:r>
            <a:endParaRPr sz="5000" dirty="0"/>
          </a:p>
          <a:p>
            <a:pPr marL="685800" lvl="0" indent="-279400" algn="l" rtl="0">
              <a:lnSpc>
                <a:spcPct val="100000"/>
              </a:lnSpc>
              <a:spcBef>
                <a:spcPts val="1400"/>
              </a:spcBef>
              <a:spcAft>
                <a:spcPts val="0"/>
              </a:spcAft>
              <a:buClr>
                <a:srgbClr val="000000"/>
              </a:buClr>
              <a:buSzPts val="6400"/>
              <a:buFont typeface="Arial"/>
              <a:buNone/>
            </a:pPr>
            <a:endParaRPr sz="5000" dirty="0"/>
          </a:p>
        </p:txBody>
      </p:sp>
      <p:pic>
        <p:nvPicPr>
          <p:cNvPr id="496" name="Google Shape;496;p60" descr="NFHS OFFICIAL VOLLEYBALL SIGNALS"/>
          <p:cNvPicPr preferRelativeResize="0"/>
          <p:nvPr/>
        </p:nvPicPr>
        <p:blipFill rotWithShape="1">
          <a:blip r:embed="rId3">
            <a:alphaModFix/>
          </a:blip>
          <a:srcRect/>
          <a:stretch/>
        </p:blipFill>
        <p:spPr>
          <a:xfrm>
            <a:off x="9745619" y="6949014"/>
            <a:ext cx="4687220" cy="583230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43857204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61"/>
          <p:cNvSpPr txBox="1">
            <a:spLocks noGrp="1"/>
          </p:cNvSpPr>
          <p:nvPr>
            <p:ph type="body" idx="1"/>
          </p:nvPr>
        </p:nvSpPr>
        <p:spPr>
          <a:xfrm>
            <a:off x="4228117" y="4199615"/>
            <a:ext cx="15593080" cy="2601235"/>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5600"/>
              <a:buNone/>
            </a:pPr>
            <a:r>
              <a:rPr lang="en-US" sz="5000" b="1" dirty="0"/>
              <a:t>3.  Illegal Hit: </a:t>
            </a:r>
            <a:r>
              <a:rPr lang="en-US" sz="5000" dirty="0"/>
              <a:t>Slowly lift hand and forearm, palm up from the height of the waist to the height of the chest, on the side where violation occurred.</a:t>
            </a:r>
            <a:endParaRPr sz="5000" dirty="0"/>
          </a:p>
          <a:p>
            <a:pPr marL="685800" lvl="0" indent="-279400" algn="l" rtl="0">
              <a:lnSpc>
                <a:spcPct val="100000"/>
              </a:lnSpc>
              <a:spcBef>
                <a:spcPts val="1400"/>
              </a:spcBef>
              <a:spcAft>
                <a:spcPts val="0"/>
              </a:spcAft>
              <a:buClr>
                <a:srgbClr val="000000"/>
              </a:buClr>
              <a:buSzPts val="6400"/>
              <a:buFont typeface="Arial"/>
              <a:buNone/>
            </a:pPr>
            <a:endParaRPr sz="5000" dirty="0"/>
          </a:p>
        </p:txBody>
      </p:sp>
      <p:pic>
        <p:nvPicPr>
          <p:cNvPr id="503" name="Google Shape;503;p61" descr="OFFICIAL VOLLEYBALL SIGNALS"/>
          <p:cNvPicPr preferRelativeResize="0"/>
          <p:nvPr/>
        </p:nvPicPr>
        <p:blipFill rotWithShape="1">
          <a:blip r:embed="rId3">
            <a:alphaModFix/>
          </a:blip>
          <a:srcRect/>
          <a:stretch/>
        </p:blipFill>
        <p:spPr>
          <a:xfrm>
            <a:off x="9621616" y="7439476"/>
            <a:ext cx="4827024" cy="5619750"/>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1706194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1st Referee"/>
          <p:cNvSpPr txBox="1">
            <a:spLocks noGrp="1"/>
          </p:cNvSpPr>
          <p:nvPr>
            <p:ph type="title"/>
          </p:nvPr>
        </p:nvSpPr>
        <p:spPr>
          <a:xfrm>
            <a:off x="5943599" y="1900518"/>
            <a:ext cx="12496801" cy="1828800"/>
          </a:xfrm>
          <a:prstGeom prst="rect">
            <a:avLst/>
          </a:prstGeom>
        </p:spPr>
        <p:txBody>
          <a:bodyPr>
            <a:normAutofit/>
          </a:bodyPr>
          <a:lstStyle/>
          <a:p>
            <a:r>
              <a:rPr sz="7500" dirty="0"/>
              <a:t>1st Referee</a:t>
            </a:r>
            <a:r>
              <a:rPr lang="en-US" sz="7500" dirty="0"/>
              <a:t> | R1 “The Job”</a:t>
            </a:r>
            <a:endParaRPr sz="7500" dirty="0"/>
          </a:p>
        </p:txBody>
      </p:sp>
      <p:sp>
        <p:nvSpPr>
          <p:cNvPr id="241" name="f. Review specific duties with the second referee and line judges; g. Assign line judges to their positions; h. Call a captain(s) and the head coach from each team together at the officials table for a prematch conference by sounding a double whistle and"/>
          <p:cNvSpPr txBox="1">
            <a:spLocks noGrp="1"/>
          </p:cNvSpPr>
          <p:nvPr>
            <p:ph type="body" idx="1"/>
          </p:nvPr>
        </p:nvSpPr>
        <p:spPr>
          <a:xfrm>
            <a:off x="502023" y="4383334"/>
            <a:ext cx="23720612" cy="8113466"/>
          </a:xfrm>
          <a:prstGeom prst="rect">
            <a:avLst/>
          </a:prstGeom>
        </p:spPr>
        <p:txBody>
          <a:bodyPr>
            <a:normAutofit/>
          </a:bodyPr>
          <a:lstStyle>
            <a:lvl1pPr marL="312039" indent="-312039" defTabSz="832104">
              <a:spcBef>
                <a:spcPts val="600"/>
              </a:spcBef>
              <a:defRPr sz="2912"/>
            </a:lvl1pPr>
          </a:lstStyle>
          <a:p>
            <a:pPr marL="0" indent="0" algn="l">
              <a:buNone/>
            </a:pPr>
            <a:r>
              <a:rPr lang="en-US" sz="6500" b="0" i="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The first referee, also known as the R1, is the official in charge of the match and is responsible for the following duties</a:t>
            </a:r>
            <a:r>
              <a:rPr lang="en-US" sz="6500" b="0" i="0" dirty="0">
                <a:solidFill>
                  <a:schemeClr val="bg2">
                    <a:lumMod val="1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p>
          <a:p>
            <a:pPr marL="1371600" indent="-1371600" algn="l">
              <a:buFont typeface="+mj-lt"/>
              <a:buAutoNum type="arabicPeriod"/>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Starting play by whistling and signaling the server to serve the ball.</a:t>
            </a:r>
          </a:p>
          <a:p>
            <a:pPr marL="1371600" indent="-1371600">
              <a:buFont typeface="+mj-lt"/>
              <a:buAutoNum type="arabicPeriod"/>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Facilitating the match from </a:t>
            </a:r>
          </a:p>
          <a:p>
            <a:pPr marL="0" indent="0">
              <a:buNone/>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an elevated stand.</a:t>
            </a:r>
          </a:p>
          <a:p>
            <a:pPr marL="0" indent="0" algn="l">
              <a:buNone/>
            </a:pPr>
            <a:r>
              <a:rPr lang="en-US" sz="6500" b="0" i="0" dirty="0">
                <a:solidFill>
                  <a:srgbClr val="11111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3.   Having final say on all calls.</a:t>
            </a:r>
          </a:p>
          <a:p>
            <a:pPr marL="0" indent="0">
              <a:buNone/>
            </a:pPr>
            <a:endParaRPr sz="6500" dirty="0"/>
          </a:p>
        </p:txBody>
      </p:sp>
      <p:pic>
        <p:nvPicPr>
          <p:cNvPr id="5" name="Google Shape;421;p50" descr="Picture 2">
            <a:extLst>
              <a:ext uri="{FF2B5EF4-FFF2-40B4-BE49-F238E27FC236}">
                <a16:creationId xmlns:a16="http://schemas.microsoft.com/office/drawing/2014/main" id="{9998137F-B7E8-4444-A4E6-84C0DA71F21F}"/>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2050" name="Picture 2" descr="1950s Football Referee Blowing Whistle ...">
            <a:extLst>
              <a:ext uri="{FF2B5EF4-FFF2-40B4-BE49-F238E27FC236}">
                <a16:creationId xmlns:a16="http://schemas.microsoft.com/office/drawing/2014/main" id="{71BFE8D5-C65E-EC29-DC54-7FAE61303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5651" y="8596121"/>
            <a:ext cx="3637149" cy="4624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0447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9" name="Google Shape;509;p62"/>
          <p:cNvSpPr txBox="1">
            <a:spLocks noGrp="1"/>
          </p:cNvSpPr>
          <p:nvPr>
            <p:ph type="body" idx="1"/>
          </p:nvPr>
        </p:nvSpPr>
        <p:spPr>
          <a:xfrm>
            <a:off x="4242393" y="4199616"/>
            <a:ext cx="15593080" cy="2701249"/>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4800"/>
              <a:buNone/>
            </a:pPr>
            <a:r>
              <a:rPr lang="en-US" sz="5000" b="1" dirty="0"/>
              <a:t>4.  Delay of Serve: </a:t>
            </a:r>
            <a:r>
              <a:rPr lang="en-US" sz="5000" dirty="0"/>
              <a:t>Raise hand on server’s side to head height with five fingers spread, palm forward toward the server.</a:t>
            </a:r>
            <a:endParaRPr sz="5000" dirty="0"/>
          </a:p>
        </p:txBody>
      </p:sp>
      <p:pic>
        <p:nvPicPr>
          <p:cNvPr id="510" name="Google Shape;510;p62" descr="NFHS OFFICIAL VOLLEYBALL SIGNALS"/>
          <p:cNvPicPr preferRelativeResize="0"/>
          <p:nvPr/>
        </p:nvPicPr>
        <p:blipFill rotWithShape="1">
          <a:blip r:embed="rId3">
            <a:alphaModFix/>
          </a:blip>
          <a:srcRect/>
          <a:stretch/>
        </p:blipFill>
        <p:spPr>
          <a:xfrm>
            <a:off x="9600680" y="7271409"/>
            <a:ext cx="4876494" cy="5617840"/>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385762"/>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426325853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63"/>
          <p:cNvSpPr txBox="1">
            <a:spLocks noGrp="1"/>
          </p:cNvSpPr>
          <p:nvPr>
            <p:ph type="body" idx="1"/>
          </p:nvPr>
        </p:nvSpPr>
        <p:spPr>
          <a:xfrm>
            <a:off x="2839680" y="4242472"/>
            <a:ext cx="18300600" cy="1930349"/>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5.  Over-the-Net Fault: </a:t>
            </a:r>
            <a:r>
              <a:rPr lang="en-US" sz="5000" dirty="0"/>
              <a:t>Pass forearm, palm down, over the top of the net.</a:t>
            </a:r>
            <a:endParaRPr sz="5000" dirty="0"/>
          </a:p>
        </p:txBody>
      </p:sp>
      <p:pic>
        <p:nvPicPr>
          <p:cNvPr id="517" name="Google Shape;517;p63"/>
          <p:cNvPicPr preferRelativeResize="0"/>
          <p:nvPr/>
        </p:nvPicPr>
        <p:blipFill rotWithShape="1">
          <a:blip r:embed="rId3">
            <a:alphaModFix/>
          </a:blip>
          <a:srcRect/>
          <a:stretch/>
        </p:blipFill>
        <p:spPr>
          <a:xfrm>
            <a:off x="9430831" y="6821180"/>
            <a:ext cx="5082664" cy="5440860"/>
          </a:xfrm>
          <a:prstGeom prst="rect">
            <a:avLst/>
          </a:prstGeom>
          <a:noFill/>
          <a:ln>
            <a:noFill/>
          </a:ln>
        </p:spPr>
      </p:pic>
      <p:cxnSp>
        <p:nvCxnSpPr>
          <p:cNvPr id="518" name="Google Shape;518;p63"/>
          <p:cNvCxnSpPr/>
          <p:nvPr/>
        </p:nvCxnSpPr>
        <p:spPr>
          <a:xfrm>
            <a:off x="13037576" y="9360310"/>
            <a:ext cx="1219200" cy="0"/>
          </a:xfrm>
          <a:prstGeom prst="straightConnector1">
            <a:avLst/>
          </a:prstGeom>
          <a:noFill/>
          <a:ln w="38100" cap="flat" cmpd="sng">
            <a:solidFill>
              <a:srgbClr val="009FFF"/>
            </a:solidFill>
            <a:prstDash val="solid"/>
            <a:round/>
            <a:headEnd type="none" w="sm" len="sm"/>
            <a:tailEnd type="triangle" w="med" len="med"/>
          </a:ln>
        </p:spPr>
      </p:cxn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8"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81705824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p64"/>
          <p:cNvSpPr txBox="1">
            <a:spLocks noGrp="1"/>
          </p:cNvSpPr>
          <p:nvPr>
            <p:ph type="body" idx="1"/>
          </p:nvPr>
        </p:nvSpPr>
        <p:spPr>
          <a:xfrm>
            <a:off x="4285254" y="3813842"/>
            <a:ext cx="15593080" cy="3093540"/>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5600"/>
              <a:buNone/>
            </a:pPr>
            <a:r>
              <a:rPr lang="en-US" sz="5000" b="1" dirty="0"/>
              <a:t>6.  Net Fault or Net Serve: </a:t>
            </a:r>
            <a:r>
              <a:rPr lang="en-US" sz="5000" dirty="0"/>
              <a:t>Hand of outstretched arm on the side of the net on which the fault occurred (no need to touch the net).</a:t>
            </a:r>
            <a:endParaRPr sz="5000" dirty="0"/>
          </a:p>
          <a:p>
            <a:pPr marL="685800" lvl="0" indent="-279400" algn="l" rtl="0">
              <a:lnSpc>
                <a:spcPct val="100000"/>
              </a:lnSpc>
              <a:spcBef>
                <a:spcPts val="1400"/>
              </a:spcBef>
              <a:spcAft>
                <a:spcPts val="0"/>
              </a:spcAft>
              <a:buClr>
                <a:srgbClr val="000000"/>
              </a:buClr>
              <a:buSzPts val="6400"/>
              <a:buFont typeface="Arial"/>
              <a:buNone/>
            </a:pPr>
            <a:endParaRPr sz="5000" dirty="0"/>
          </a:p>
        </p:txBody>
      </p:sp>
      <p:pic>
        <p:nvPicPr>
          <p:cNvPr id="525" name="Google Shape;525;p64" descr="2016-17 NFHS VOLLEYBALL RULES POWERPOINT"/>
          <p:cNvPicPr preferRelativeResize="0"/>
          <p:nvPr/>
        </p:nvPicPr>
        <p:blipFill rotWithShape="1">
          <a:blip r:embed="rId3">
            <a:alphaModFix/>
          </a:blip>
          <a:srcRect/>
          <a:stretch/>
        </p:blipFill>
        <p:spPr>
          <a:xfrm>
            <a:off x="9629758" y="7472364"/>
            <a:ext cx="4888476" cy="5862792"/>
          </a:xfrm>
          <a:prstGeom prst="rect">
            <a:avLst/>
          </a:prstGeom>
          <a:noFill/>
          <a:ln>
            <a:noFill/>
          </a:ln>
        </p:spPr>
      </p:pic>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8"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428202711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65"/>
          <p:cNvSpPr txBox="1">
            <a:spLocks noGrp="1"/>
          </p:cNvSpPr>
          <p:nvPr>
            <p:ph type="body" idx="1"/>
          </p:nvPr>
        </p:nvSpPr>
        <p:spPr>
          <a:xfrm>
            <a:off x="4285253" y="4142452"/>
            <a:ext cx="15593080" cy="2772698"/>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7.  Illegal Attack:</a:t>
            </a:r>
            <a:r>
              <a:rPr lang="en-US" sz="5000" dirty="0"/>
              <a:t> Raise hand beside head and rotate forearm forward and downward on the offending team’s side of the court. </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33" name="Google Shape;533;p65"/>
          <p:cNvPicPr preferRelativeResize="0"/>
          <p:nvPr/>
        </p:nvPicPr>
        <p:blipFill rotWithShape="1">
          <a:blip r:embed="rId3">
            <a:alphaModFix/>
          </a:blip>
          <a:srcRect/>
          <a:stretch/>
        </p:blipFill>
        <p:spPr>
          <a:xfrm>
            <a:off x="9607181" y="7294912"/>
            <a:ext cx="4955766" cy="6096000"/>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68810496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66"/>
          <p:cNvSpPr txBox="1">
            <a:spLocks noGrp="1"/>
          </p:cNvSpPr>
          <p:nvPr>
            <p:ph type="body" idx="1"/>
          </p:nvPr>
        </p:nvSpPr>
        <p:spPr>
          <a:xfrm>
            <a:off x="4270969" y="4042448"/>
            <a:ext cx="15593080" cy="2244052"/>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8.  Illegal Block/Screening:</a:t>
            </a:r>
            <a:r>
              <a:rPr lang="en-US" sz="5000" dirty="0"/>
              <a:t> Raise both hands to head height, palms forward.</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40" name="Google Shape;540;p66"/>
          <p:cNvPicPr preferRelativeResize="0"/>
          <p:nvPr/>
        </p:nvPicPr>
        <p:blipFill rotWithShape="1">
          <a:blip r:embed="rId3">
            <a:alphaModFix/>
          </a:blip>
          <a:srcRect/>
          <a:stretch/>
        </p:blipFill>
        <p:spPr>
          <a:xfrm>
            <a:off x="9639756" y="6891865"/>
            <a:ext cx="4847304" cy="5923630"/>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50151738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67"/>
          <p:cNvSpPr txBox="1">
            <a:spLocks noGrp="1"/>
          </p:cNvSpPr>
          <p:nvPr>
            <p:ph type="body" idx="1"/>
          </p:nvPr>
        </p:nvSpPr>
        <p:spPr>
          <a:xfrm>
            <a:off x="4285264" y="3642399"/>
            <a:ext cx="15593080" cy="4144296"/>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5200"/>
              <a:buNone/>
            </a:pPr>
            <a:r>
              <a:rPr lang="en-US" sz="5000" b="1" dirty="0"/>
              <a:t>9.  Ball Touched:</a:t>
            </a:r>
            <a:r>
              <a:rPr lang="en-US" sz="5000" dirty="0"/>
              <a:t> Hand on offending team’s side held beside head, palm toward head (like one-half of an “Out of Bounds” signal #13), then with one short brush upward across fingertips with the other hand, palm forward (brushing forearm/elbow should be above eyes).</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47" name="Google Shape;547;p67" descr="2013-14 Volleyball Rules Book_2006-07 Volleyball Rules Book cb.qxd"/>
          <p:cNvPicPr preferRelativeResize="0"/>
          <p:nvPr/>
        </p:nvPicPr>
        <p:blipFill rotWithShape="1">
          <a:blip r:embed="rId3">
            <a:alphaModFix/>
          </a:blip>
          <a:srcRect/>
          <a:stretch/>
        </p:blipFill>
        <p:spPr>
          <a:xfrm>
            <a:off x="9975135" y="7676069"/>
            <a:ext cx="4206978" cy="580963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347009"/>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9976815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3" name="Google Shape;553;p68"/>
          <p:cNvSpPr txBox="1">
            <a:spLocks noGrp="1"/>
          </p:cNvSpPr>
          <p:nvPr>
            <p:ph type="body" idx="1"/>
          </p:nvPr>
        </p:nvSpPr>
        <p:spPr>
          <a:xfrm>
            <a:off x="4299545" y="4242478"/>
            <a:ext cx="15593080" cy="2029735"/>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10.  Four Hits:</a:t>
            </a:r>
            <a:r>
              <a:rPr lang="en-US" sz="5000" dirty="0"/>
              <a:t> Hand and arm on violation side is raised, showing four fingers, with upper arm parallel to the floor.</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54" name="Google Shape;554;p68"/>
          <p:cNvPicPr preferRelativeResize="0"/>
          <p:nvPr/>
        </p:nvPicPr>
        <p:blipFill rotWithShape="1">
          <a:blip r:embed="rId3">
            <a:alphaModFix/>
          </a:blip>
          <a:srcRect/>
          <a:stretch/>
        </p:blipFill>
        <p:spPr>
          <a:xfrm>
            <a:off x="9536976" y="6860368"/>
            <a:ext cx="5043948" cy="563750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93649706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60" name="Google Shape;560;p69"/>
          <p:cNvSpPr txBox="1">
            <a:spLocks noGrp="1"/>
          </p:cNvSpPr>
          <p:nvPr>
            <p:ph type="body" idx="1"/>
          </p:nvPr>
        </p:nvSpPr>
        <p:spPr>
          <a:xfrm>
            <a:off x="4299542" y="4228180"/>
            <a:ext cx="15593080" cy="2486939"/>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11.  Double Hit:</a:t>
            </a:r>
            <a:r>
              <a:rPr lang="en-US" sz="5000" dirty="0"/>
              <a:t> Hand and arm on violating team side raised, showing two fingers, with upper arm parallel to the floor.</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61" name="Google Shape;561;p69" descr="NFHS OFFICIAL VOLLEYBALL SIGNALS"/>
          <p:cNvPicPr preferRelativeResize="0"/>
          <p:nvPr/>
        </p:nvPicPr>
        <p:blipFill rotWithShape="1">
          <a:blip r:embed="rId3">
            <a:alphaModFix/>
          </a:blip>
          <a:srcRect/>
          <a:stretch/>
        </p:blipFill>
        <p:spPr>
          <a:xfrm>
            <a:off x="9806128" y="7349065"/>
            <a:ext cx="4590744" cy="599146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82006055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7" name="Google Shape;567;p70"/>
          <p:cNvSpPr txBox="1">
            <a:spLocks noGrp="1"/>
          </p:cNvSpPr>
          <p:nvPr>
            <p:ph type="body" idx="1"/>
          </p:nvPr>
        </p:nvSpPr>
        <p:spPr>
          <a:xfrm>
            <a:off x="4299546" y="4213902"/>
            <a:ext cx="15593080" cy="3093540"/>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12.  Ball Lands Inbounds:</a:t>
            </a:r>
            <a:r>
              <a:rPr lang="en-US" sz="5000" dirty="0"/>
              <a:t> Extend one arm with an open hand palm forward toward the floor area where the attack line meets the sideline on the offending team’s side.</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68" name="Google Shape;568;p70" descr="NFHS volleyball signal chart.indd"/>
          <p:cNvPicPr preferRelativeResize="0"/>
          <p:nvPr/>
        </p:nvPicPr>
        <p:blipFill rotWithShape="1">
          <a:blip r:embed="rId3">
            <a:alphaModFix/>
          </a:blip>
          <a:srcRect/>
          <a:stretch/>
        </p:blipFill>
        <p:spPr>
          <a:xfrm>
            <a:off x="9825649" y="7644272"/>
            <a:ext cx="4532670" cy="5589330"/>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167049029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71"/>
          <p:cNvSpPr txBox="1">
            <a:spLocks noGrp="1"/>
          </p:cNvSpPr>
          <p:nvPr>
            <p:ph type="body" idx="1"/>
          </p:nvPr>
        </p:nvSpPr>
        <p:spPr>
          <a:xfrm>
            <a:off x="4285255" y="4256766"/>
            <a:ext cx="15593080" cy="2644095"/>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13.  Out of Bounds/Antenna Violation:</a:t>
            </a:r>
            <a:r>
              <a:rPr lang="en-US" sz="5000" dirty="0"/>
              <a:t> Raise both hands head high, fingers together, palms toward face, elbows bent, and upper arms parallel to the floor.</a:t>
            </a:r>
            <a:endParaRPr sz="5000" dirty="0"/>
          </a:p>
          <a:p>
            <a:pPr marL="12320" lvl="0" indent="0" algn="l" rtl="0">
              <a:lnSpc>
                <a:spcPct val="100000"/>
              </a:lnSpc>
              <a:spcBef>
                <a:spcPts val="1400"/>
              </a:spcBef>
              <a:spcAft>
                <a:spcPts val="0"/>
              </a:spcAft>
              <a:buClr>
                <a:srgbClr val="000000"/>
              </a:buClr>
              <a:buSzPts val="6400"/>
              <a:buNone/>
            </a:pPr>
            <a:endParaRPr sz="5000" dirty="0"/>
          </a:p>
        </p:txBody>
      </p:sp>
      <p:pic>
        <p:nvPicPr>
          <p:cNvPr id="575" name="Google Shape;575;p71"/>
          <p:cNvPicPr preferRelativeResize="0"/>
          <p:nvPr/>
        </p:nvPicPr>
        <p:blipFill rotWithShape="1">
          <a:blip r:embed="rId3">
            <a:alphaModFix/>
          </a:blip>
          <a:srcRect/>
          <a:stretch/>
        </p:blipFill>
        <p:spPr>
          <a:xfrm>
            <a:off x="9504404" y="7240387"/>
            <a:ext cx="5151796" cy="605175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127952788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Box 1"/>
          <p:cNvSpPr txBox="1"/>
          <p:nvPr/>
        </p:nvSpPr>
        <p:spPr>
          <a:xfrm>
            <a:off x="519953" y="5248053"/>
            <a:ext cx="12012707" cy="4247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marL="1143000" indent="-1143000" algn="l" defTabSz="1828800">
              <a:buSzPct val="100000"/>
              <a:buFont typeface="Arial"/>
              <a:buChar char="•"/>
              <a:defRPr sz="8000">
                <a:solidFill>
                  <a:srgbClr val="000000"/>
                </a:solidFill>
                <a:latin typeface="Calibri"/>
                <a:ea typeface="Calibri"/>
                <a:cs typeface="Calibri"/>
                <a:sym typeface="Calibri"/>
              </a:defRPr>
            </a:pPr>
            <a:r>
              <a:rPr sz="6500" dirty="0"/>
              <a:t>Whistle on black lanyard</a:t>
            </a:r>
          </a:p>
          <a:p>
            <a:pPr marL="1143000" indent="-1143000" algn="l" defTabSz="1828800">
              <a:buSzPct val="100000"/>
              <a:buFont typeface="Arial"/>
              <a:buChar char="•"/>
              <a:defRPr sz="8000">
                <a:solidFill>
                  <a:srgbClr val="000000"/>
                </a:solidFill>
                <a:latin typeface="Calibri"/>
                <a:ea typeface="Calibri"/>
                <a:cs typeface="Calibri"/>
                <a:sym typeface="Calibri"/>
              </a:defRPr>
            </a:pPr>
            <a:r>
              <a:rPr sz="6500" dirty="0"/>
              <a:t>Red and yellow cards</a:t>
            </a:r>
          </a:p>
          <a:p>
            <a:pPr marL="1143000" indent="-1143000" algn="l" defTabSz="1828800">
              <a:buSzPct val="100000"/>
              <a:buFont typeface="Arial"/>
              <a:buChar char="•"/>
              <a:defRPr sz="8000">
                <a:solidFill>
                  <a:srgbClr val="000000"/>
                </a:solidFill>
                <a:latin typeface="Calibri"/>
                <a:ea typeface="Calibri"/>
                <a:cs typeface="Calibri"/>
                <a:sym typeface="Calibri"/>
              </a:defRPr>
            </a:pPr>
            <a:r>
              <a:rPr sz="6500" dirty="0"/>
              <a:t>Coin</a:t>
            </a:r>
          </a:p>
          <a:p>
            <a:pPr marL="1143000" indent="-1143000" algn="l" defTabSz="1828800">
              <a:buSzPct val="100000"/>
              <a:buFont typeface="Arial"/>
              <a:buChar char="•"/>
              <a:defRPr sz="8000">
                <a:solidFill>
                  <a:srgbClr val="000000"/>
                </a:solidFill>
                <a:latin typeface="Calibri"/>
                <a:ea typeface="Calibri"/>
                <a:cs typeface="Calibri"/>
                <a:sym typeface="Calibri"/>
              </a:defRPr>
            </a:pPr>
            <a:r>
              <a:rPr sz="6500" dirty="0"/>
              <a:t>Black watch with stopwatch</a:t>
            </a:r>
          </a:p>
        </p:txBody>
      </p:sp>
      <p:pic>
        <p:nvPicPr>
          <p:cNvPr id="4" name="Google Shape;421;p50" descr="Picture 2">
            <a:extLst>
              <a:ext uri="{FF2B5EF4-FFF2-40B4-BE49-F238E27FC236}">
                <a16:creationId xmlns:a16="http://schemas.microsoft.com/office/drawing/2014/main" id="{F5A019DE-378A-4F9F-AE2E-64E4C44CF72B}"/>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
        <p:nvSpPr>
          <p:cNvPr id="3" name="TextBox 2">
            <a:extLst>
              <a:ext uri="{FF2B5EF4-FFF2-40B4-BE49-F238E27FC236}">
                <a16:creationId xmlns:a16="http://schemas.microsoft.com/office/drawing/2014/main" id="{65D73938-AE98-AB3D-BC85-5962B1ED5864}"/>
              </a:ext>
            </a:extLst>
          </p:cNvPr>
          <p:cNvSpPr txBox="1"/>
          <p:nvPr/>
        </p:nvSpPr>
        <p:spPr>
          <a:xfrm>
            <a:off x="5827058" y="2359852"/>
            <a:ext cx="12012707" cy="125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en-US" sz="7500" dirty="0">
                <a:solidFill>
                  <a:srgbClr val="0F0F0F"/>
                </a:solidFill>
                <a:latin typeface="Calibri" panose="020F0502020204030204" pitchFamily="34" charset="0"/>
                <a:ea typeface="Calibri" panose="020F0502020204030204" pitchFamily="34" charset="0"/>
                <a:cs typeface="Calibri" panose="020F0502020204030204" pitchFamily="34" charset="0"/>
              </a:rPr>
              <a:t>R1 Equipment</a:t>
            </a:r>
            <a:endParaRPr kumimoji="0" lang="en-US" sz="7500" b="0" i="0" u="none" strike="noStrike" cap="none" spc="0" normalizeH="0" baseline="0" dirty="0">
              <a:ln>
                <a:noFill/>
              </a:ln>
              <a:solidFill>
                <a:srgbClr val="0F0F0F"/>
              </a:solidFill>
              <a:effectLst/>
              <a:uFillTx/>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6" name="Picture 5">
            <a:extLst>
              <a:ext uri="{FF2B5EF4-FFF2-40B4-BE49-F238E27FC236}">
                <a16:creationId xmlns:a16="http://schemas.microsoft.com/office/drawing/2014/main" id="{10F9CCB2-9155-8BD0-AD27-10F6BE1DFC21}"/>
              </a:ext>
            </a:extLst>
          </p:cNvPr>
          <p:cNvPicPr>
            <a:picLocks noChangeAspect="1"/>
          </p:cNvPicPr>
          <p:nvPr/>
        </p:nvPicPr>
        <p:blipFill>
          <a:blip r:embed="rId3"/>
          <a:stretch>
            <a:fillRect/>
          </a:stretch>
        </p:blipFill>
        <p:spPr>
          <a:xfrm>
            <a:off x="13231908" y="3699115"/>
            <a:ext cx="3528482" cy="3748065"/>
          </a:xfrm>
          <a:prstGeom prst="rect">
            <a:avLst/>
          </a:prstGeom>
        </p:spPr>
      </p:pic>
      <p:pic>
        <p:nvPicPr>
          <p:cNvPr id="8" name="Picture 7">
            <a:extLst>
              <a:ext uri="{FF2B5EF4-FFF2-40B4-BE49-F238E27FC236}">
                <a16:creationId xmlns:a16="http://schemas.microsoft.com/office/drawing/2014/main" id="{8F7403BE-D556-BB1E-3A0D-CD6081C6E283}"/>
              </a:ext>
            </a:extLst>
          </p:cNvPr>
          <p:cNvPicPr>
            <a:picLocks noChangeAspect="1"/>
          </p:cNvPicPr>
          <p:nvPr/>
        </p:nvPicPr>
        <p:blipFill>
          <a:blip r:embed="rId4"/>
          <a:stretch>
            <a:fillRect/>
          </a:stretch>
        </p:blipFill>
        <p:spPr>
          <a:xfrm>
            <a:off x="18246184" y="2929988"/>
            <a:ext cx="3162741" cy="2715004"/>
          </a:xfrm>
          <a:prstGeom prst="rect">
            <a:avLst/>
          </a:prstGeom>
        </p:spPr>
      </p:pic>
      <p:pic>
        <p:nvPicPr>
          <p:cNvPr id="10" name="Picture 9">
            <a:extLst>
              <a:ext uri="{FF2B5EF4-FFF2-40B4-BE49-F238E27FC236}">
                <a16:creationId xmlns:a16="http://schemas.microsoft.com/office/drawing/2014/main" id="{6A17E64A-679A-ECF4-DF30-C91E403D3231}"/>
              </a:ext>
            </a:extLst>
          </p:cNvPr>
          <p:cNvPicPr>
            <a:picLocks noChangeAspect="1"/>
          </p:cNvPicPr>
          <p:nvPr/>
        </p:nvPicPr>
        <p:blipFill>
          <a:blip r:embed="rId5"/>
          <a:stretch>
            <a:fillRect/>
          </a:stretch>
        </p:blipFill>
        <p:spPr>
          <a:xfrm>
            <a:off x="16760390" y="6858000"/>
            <a:ext cx="4226645" cy="4288903"/>
          </a:xfrm>
          <a:prstGeom prst="rect">
            <a:avLst/>
          </a:prstGeom>
        </p:spPr>
      </p:pic>
      <p:pic>
        <p:nvPicPr>
          <p:cNvPr id="1026" name="Picture 2" descr="Casio - Men's Digital Blackout Black Resin Strap Watch 36.8mm">
            <a:extLst>
              <a:ext uri="{FF2B5EF4-FFF2-40B4-BE49-F238E27FC236}">
                <a16:creationId xmlns:a16="http://schemas.microsoft.com/office/drawing/2014/main" id="{C3D898B6-2169-BA37-24E1-DDA40912F2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3227" y="8236604"/>
            <a:ext cx="3546595" cy="433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43609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Google Shape;581;p72"/>
          <p:cNvSpPr txBox="1">
            <a:spLocks noGrp="1"/>
          </p:cNvSpPr>
          <p:nvPr>
            <p:ph type="body" idx="1"/>
          </p:nvPr>
        </p:nvSpPr>
        <p:spPr>
          <a:xfrm>
            <a:off x="4285259" y="3828134"/>
            <a:ext cx="15593080" cy="3844259"/>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4800"/>
              <a:buNone/>
            </a:pPr>
            <a:r>
              <a:rPr lang="en-US" sz="5000" b="1" dirty="0"/>
              <a:t>14.  Begin Service:</a:t>
            </a:r>
            <a:r>
              <a:rPr lang="en-US" sz="5000" dirty="0"/>
              <a:t> After pre-serve scan of the receiving team, extend arm towards server at shoulder height with hand perpendicular to floor, then whistle to serve and move the extended hand and arm in a sweeping motion to the opposite shoulder.</a:t>
            </a:r>
            <a:endParaRPr sz="5000" dirty="0"/>
          </a:p>
        </p:txBody>
      </p:sp>
      <p:pic>
        <p:nvPicPr>
          <p:cNvPr id="582" name="Google Shape;582;p72"/>
          <p:cNvPicPr preferRelativeResize="0"/>
          <p:nvPr/>
        </p:nvPicPr>
        <p:blipFill rotWithShape="1">
          <a:blip r:embed="rId3">
            <a:alphaModFix/>
          </a:blip>
          <a:srcRect/>
          <a:stretch/>
        </p:blipFill>
        <p:spPr>
          <a:xfrm>
            <a:off x="10672308" y="7262866"/>
            <a:ext cx="4837164" cy="595705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142735685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8" name="Google Shape;588;p73"/>
          <p:cNvSpPr txBox="1">
            <a:spLocks noGrp="1"/>
          </p:cNvSpPr>
          <p:nvPr>
            <p:ph type="body" idx="1"/>
          </p:nvPr>
        </p:nvSpPr>
        <p:spPr>
          <a:xfrm>
            <a:off x="4270972" y="4242468"/>
            <a:ext cx="15593080" cy="1958302"/>
          </a:xfrm>
          <a:prstGeom prst="rect">
            <a:avLst/>
          </a:prstGeom>
          <a:noFill/>
          <a:ln>
            <a:noFill/>
          </a:ln>
        </p:spPr>
        <p:txBody>
          <a:bodyPr spcFirstLastPara="1" wrap="square" lIns="91425" tIns="91425" rIns="91425" bIns="91425" anchor="t" anchorCtr="0">
            <a:normAutofit/>
          </a:bodyPr>
          <a:lstStyle/>
          <a:p>
            <a:pPr marL="926720" lvl="0" indent="-914400" algn="l" rtl="0">
              <a:lnSpc>
                <a:spcPct val="100000"/>
              </a:lnSpc>
              <a:spcBef>
                <a:spcPts val="0"/>
              </a:spcBef>
              <a:spcAft>
                <a:spcPts val="0"/>
              </a:spcAft>
              <a:buClr>
                <a:srgbClr val="000000"/>
              </a:buClr>
              <a:buSzPts val="4800"/>
              <a:buAutoNum type="arabicPeriod" startAt="15"/>
            </a:pPr>
            <a:r>
              <a:rPr lang="en-US" sz="5000" b="1" dirty="0"/>
              <a:t>Substitution:</a:t>
            </a:r>
            <a:r>
              <a:rPr lang="en-US" sz="5000" dirty="0"/>
              <a:t>  After two short whistles, rotate </a:t>
            </a:r>
            <a:r>
              <a:rPr lang="en-US" sz="5000" u="sng" dirty="0"/>
              <a:t>closed fists</a:t>
            </a:r>
            <a:r>
              <a:rPr lang="en-US" sz="5000" dirty="0"/>
              <a:t> at shoulder height two times.</a:t>
            </a:r>
            <a:endParaRPr sz="5000" dirty="0">
              <a:latin typeface="Century"/>
              <a:ea typeface="Century"/>
              <a:cs typeface="Century"/>
              <a:sym typeface="Century"/>
            </a:endParaRPr>
          </a:p>
          <a:p>
            <a:pPr marL="12320" lvl="0" indent="0" algn="ctr" rtl="0">
              <a:lnSpc>
                <a:spcPct val="100000"/>
              </a:lnSpc>
              <a:spcBef>
                <a:spcPts val="1400"/>
              </a:spcBef>
              <a:spcAft>
                <a:spcPts val="0"/>
              </a:spcAft>
              <a:buClr>
                <a:srgbClr val="000000"/>
              </a:buClr>
              <a:buSzPts val="4800"/>
              <a:buNone/>
            </a:pPr>
            <a:endParaRPr sz="5000" dirty="0">
              <a:solidFill>
                <a:srgbClr val="FF0000"/>
              </a:solidFill>
            </a:endParaRPr>
          </a:p>
        </p:txBody>
      </p:sp>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8375" y="6815145"/>
            <a:ext cx="4571989" cy="6186487"/>
          </a:xfrm>
          <a:prstGeom prst="rect">
            <a:avLst/>
          </a:prstGeom>
        </p:spPr>
      </p:pic>
    </p:spTree>
    <p:extLst>
      <p:ext uri="{BB962C8B-B14F-4D97-AF65-F5344CB8AC3E}">
        <p14:creationId xmlns:p14="http://schemas.microsoft.com/office/powerpoint/2010/main" val="119178089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5" name="Google Shape;595;p74"/>
          <p:cNvSpPr txBox="1">
            <a:spLocks noGrp="1"/>
          </p:cNvSpPr>
          <p:nvPr>
            <p:ph type="body" idx="1"/>
          </p:nvPr>
        </p:nvSpPr>
        <p:spPr>
          <a:xfrm>
            <a:off x="4270974" y="4056736"/>
            <a:ext cx="15593080" cy="4687213"/>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4800"/>
              <a:buNone/>
            </a:pPr>
            <a:r>
              <a:rPr lang="en-US" sz="5000" b="1" dirty="0"/>
              <a:t>16.  Authorization to Enter:</a:t>
            </a:r>
            <a:r>
              <a:rPr lang="en-US" sz="5000" dirty="0"/>
              <a:t> Extend the arm (palm forward) on the substitution side of court and make a forward motion ending waist high toward the respective court (symbolically pushing them onto the court).  For substitution, but also for the Libero entering prior to the beginning of each set.</a:t>
            </a:r>
            <a:endParaRPr sz="5000" dirty="0"/>
          </a:p>
        </p:txBody>
      </p:sp>
      <p:pic>
        <p:nvPicPr>
          <p:cNvPr id="596" name="Google Shape;596;p74"/>
          <p:cNvPicPr preferRelativeResize="0"/>
          <p:nvPr/>
        </p:nvPicPr>
        <p:blipFill rotWithShape="1">
          <a:blip r:embed="rId3">
            <a:alphaModFix/>
          </a:blip>
          <a:srcRect/>
          <a:stretch/>
        </p:blipFill>
        <p:spPr>
          <a:xfrm>
            <a:off x="10445680" y="8131581"/>
            <a:ext cx="4421138" cy="5270086"/>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03674591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2" name="Google Shape;602;p75"/>
          <p:cNvSpPr txBox="1">
            <a:spLocks noGrp="1"/>
          </p:cNvSpPr>
          <p:nvPr>
            <p:ph type="body" idx="1"/>
          </p:nvPr>
        </p:nvSpPr>
        <p:spPr>
          <a:xfrm>
            <a:off x="4285254" y="4256760"/>
            <a:ext cx="15593080" cy="2672670"/>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17.  Point:</a:t>
            </a:r>
            <a:r>
              <a:rPr lang="en-US" sz="5000" dirty="0"/>
              <a:t> Indicate point by extending the arm in the direction of the team that will serve next, palm perpendicular to the floor.</a:t>
            </a:r>
            <a:endParaRPr sz="5000" dirty="0"/>
          </a:p>
        </p:txBody>
      </p:sp>
      <p:pic>
        <p:nvPicPr>
          <p:cNvPr id="603" name="Google Shape;603;p75" descr="NFHS volleyball signal chart.indd"/>
          <p:cNvPicPr preferRelativeResize="0"/>
          <p:nvPr/>
        </p:nvPicPr>
        <p:blipFill rotWithShape="1">
          <a:blip r:embed="rId3">
            <a:alphaModFix/>
          </a:blip>
          <a:srcRect/>
          <a:stretch/>
        </p:blipFill>
        <p:spPr>
          <a:xfrm>
            <a:off x="9548503" y="6916376"/>
            <a:ext cx="5034422" cy="6336894"/>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56938180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76"/>
          <p:cNvSpPr txBox="1">
            <a:spLocks noGrp="1"/>
          </p:cNvSpPr>
          <p:nvPr>
            <p:ph type="body" idx="1"/>
          </p:nvPr>
        </p:nvSpPr>
        <p:spPr>
          <a:xfrm>
            <a:off x="4299543" y="4213896"/>
            <a:ext cx="15593080" cy="2058318"/>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18.  Replay/Re-serve: </a:t>
            </a:r>
            <a:r>
              <a:rPr lang="en-US" sz="5000" dirty="0"/>
              <a:t>With fisted hands, thumbs up, and held shoulder height in front of body.</a:t>
            </a:r>
            <a:endParaRPr sz="5000" dirty="0"/>
          </a:p>
        </p:txBody>
      </p:sp>
      <p:pic>
        <p:nvPicPr>
          <p:cNvPr id="610" name="Google Shape;610;p76"/>
          <p:cNvPicPr preferRelativeResize="0"/>
          <p:nvPr/>
        </p:nvPicPr>
        <p:blipFill rotWithShape="1">
          <a:blip r:embed="rId3">
            <a:alphaModFix/>
          </a:blip>
          <a:srcRect/>
          <a:stretch/>
        </p:blipFill>
        <p:spPr>
          <a:xfrm>
            <a:off x="9350617" y="6930658"/>
            <a:ext cx="5486094" cy="5963268"/>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161056506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77"/>
          <p:cNvSpPr txBox="1">
            <a:spLocks noGrp="1"/>
          </p:cNvSpPr>
          <p:nvPr>
            <p:ph type="body" idx="1"/>
          </p:nvPr>
        </p:nvSpPr>
        <p:spPr>
          <a:xfrm>
            <a:off x="4223481" y="3405970"/>
            <a:ext cx="15754869" cy="5366561"/>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6400"/>
              <a:buNone/>
            </a:pPr>
            <a:r>
              <a:rPr lang="en-US" sz="5000" b="1" dirty="0"/>
              <a:t>19.  Time-outs: </a:t>
            </a:r>
            <a:r>
              <a:rPr lang="en-US" sz="5000" dirty="0"/>
              <a:t>After two short whistles, place the palm of one hand horizontally over the vertical opposite hand on the side requesting the time-out, forming a “T.”</a:t>
            </a:r>
            <a:endParaRPr sz="5000" dirty="0"/>
          </a:p>
          <a:p>
            <a:pPr marL="1110342" lvl="1" indent="-653142" algn="l" rtl="0">
              <a:lnSpc>
                <a:spcPct val="100000"/>
              </a:lnSpc>
              <a:spcBef>
                <a:spcPts val="1400"/>
              </a:spcBef>
              <a:spcAft>
                <a:spcPts val="0"/>
              </a:spcAft>
              <a:buClr>
                <a:srgbClr val="000000"/>
              </a:buClr>
              <a:buSzPts val="4000"/>
              <a:buChar char="–"/>
            </a:pPr>
            <a:r>
              <a:rPr lang="en-US" sz="4000" dirty="0"/>
              <a:t>Team Time-out—followed by indicating court of team being charged (signal #19a).</a:t>
            </a:r>
            <a:endParaRPr sz="4000" dirty="0"/>
          </a:p>
          <a:p>
            <a:pPr marL="1110342" lvl="1" indent="-653142" algn="l" rtl="0">
              <a:lnSpc>
                <a:spcPct val="100000"/>
              </a:lnSpc>
              <a:spcBef>
                <a:spcPts val="1400"/>
              </a:spcBef>
              <a:spcAft>
                <a:spcPts val="0"/>
              </a:spcAft>
              <a:buClr>
                <a:srgbClr val="000000"/>
              </a:buClr>
              <a:buSzPts val="4000"/>
              <a:buChar char="–"/>
            </a:pPr>
            <a:r>
              <a:rPr lang="en-US" sz="4000" dirty="0"/>
              <a:t>Official Time-out—followed by tapping the top of shoulders with hands (signal #19b).</a:t>
            </a:r>
            <a:endParaRPr sz="4000" dirty="0"/>
          </a:p>
        </p:txBody>
      </p:sp>
      <p:pic>
        <p:nvPicPr>
          <p:cNvPr id="617" name="Google Shape;617;p77"/>
          <p:cNvPicPr preferRelativeResize="0"/>
          <p:nvPr/>
        </p:nvPicPr>
        <p:blipFill rotWithShape="1">
          <a:blip r:embed="rId3">
            <a:alphaModFix/>
          </a:blip>
          <a:srcRect/>
          <a:stretch/>
        </p:blipFill>
        <p:spPr>
          <a:xfrm>
            <a:off x="3923992" y="8802486"/>
            <a:ext cx="2977026" cy="4409766"/>
          </a:xfrm>
          <a:prstGeom prst="rect">
            <a:avLst/>
          </a:prstGeom>
          <a:noFill/>
          <a:ln>
            <a:noFill/>
          </a:ln>
        </p:spPr>
      </p:pic>
      <p:pic>
        <p:nvPicPr>
          <p:cNvPr id="618" name="Google Shape;618;p77" descr="NFHS volleyball signal chart.indd"/>
          <p:cNvPicPr preferRelativeResize="0"/>
          <p:nvPr/>
        </p:nvPicPr>
        <p:blipFill rotWithShape="1">
          <a:blip r:embed="rId4">
            <a:alphaModFix/>
          </a:blip>
          <a:srcRect/>
          <a:stretch/>
        </p:blipFill>
        <p:spPr>
          <a:xfrm>
            <a:off x="7240851" y="8802486"/>
            <a:ext cx="3497800" cy="4409766"/>
          </a:xfrm>
          <a:prstGeom prst="rect">
            <a:avLst/>
          </a:prstGeom>
          <a:noFill/>
          <a:ln>
            <a:noFill/>
          </a:ln>
        </p:spPr>
      </p:pic>
      <p:pic>
        <p:nvPicPr>
          <p:cNvPr id="619" name="Google Shape;619;p77"/>
          <p:cNvPicPr preferRelativeResize="0"/>
          <p:nvPr/>
        </p:nvPicPr>
        <p:blipFill rotWithShape="1">
          <a:blip r:embed="rId3">
            <a:alphaModFix/>
          </a:blip>
          <a:srcRect/>
          <a:stretch/>
        </p:blipFill>
        <p:spPr>
          <a:xfrm>
            <a:off x="14100378" y="8802486"/>
            <a:ext cx="2977026" cy="4409766"/>
          </a:xfrm>
          <a:prstGeom prst="rect">
            <a:avLst/>
          </a:prstGeom>
          <a:noFill/>
          <a:ln>
            <a:noFill/>
          </a:ln>
        </p:spPr>
      </p:pic>
      <p:pic>
        <p:nvPicPr>
          <p:cNvPr id="620" name="Google Shape;620;p77" descr="2013-14 Volleyball Rules Book_2006-07 Volleyball Rules Book cb.qxd"/>
          <p:cNvPicPr preferRelativeResize="0"/>
          <p:nvPr/>
        </p:nvPicPr>
        <p:blipFill rotWithShape="1">
          <a:blip r:embed="rId5">
            <a:alphaModFix/>
          </a:blip>
          <a:srcRect/>
          <a:stretch/>
        </p:blipFill>
        <p:spPr>
          <a:xfrm>
            <a:off x="17281424" y="8802486"/>
            <a:ext cx="2977026" cy="4409766"/>
          </a:xfrm>
          <a:prstGeom prst="rect">
            <a:avLst/>
          </a:prstGeom>
          <a:noFill/>
          <a:ln>
            <a:noFill/>
          </a:ln>
        </p:spPr>
      </p:pic>
      <p:pic>
        <p:nvPicPr>
          <p:cNvPr id="8"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6">
            <a:alphaModFix/>
          </a:blip>
          <a:srcRect/>
          <a:stretch/>
        </p:blipFill>
        <p:spPr>
          <a:xfrm>
            <a:off x="0" y="0"/>
            <a:ext cx="4950383" cy="2072821"/>
          </a:xfrm>
          <a:prstGeom prst="rect">
            <a:avLst/>
          </a:prstGeom>
          <a:noFill/>
          <a:ln>
            <a:noFill/>
          </a:ln>
        </p:spPr>
      </p:pic>
      <p:sp>
        <p:nvSpPr>
          <p:cNvPr id="10"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3890723953"/>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6" name="Google Shape;626;p78"/>
          <p:cNvSpPr txBox="1">
            <a:spLocks noGrp="1"/>
          </p:cNvSpPr>
          <p:nvPr>
            <p:ph type="body" idx="1"/>
          </p:nvPr>
        </p:nvSpPr>
        <p:spPr>
          <a:xfrm>
            <a:off x="4299541" y="4213898"/>
            <a:ext cx="15593080" cy="2772688"/>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4800"/>
              <a:buNone/>
            </a:pPr>
            <a:r>
              <a:rPr lang="en-US" sz="5000" b="1" dirty="0"/>
              <a:t>20.  Unnecessary Delay: </a:t>
            </a:r>
            <a:r>
              <a:rPr lang="en-US" sz="5000" dirty="0"/>
              <a:t>Raise the hand on the side of the offending team beside head, palm facing in, and hold the appropriate card on the outside wrist of the raised hand.</a:t>
            </a:r>
            <a:endParaRPr sz="5000" dirty="0"/>
          </a:p>
        </p:txBody>
      </p:sp>
      <p:pic>
        <p:nvPicPr>
          <p:cNvPr id="627" name="Google Shape;627;p78"/>
          <p:cNvPicPr preferRelativeResize="0"/>
          <p:nvPr/>
        </p:nvPicPr>
        <p:blipFill rotWithShape="1">
          <a:blip r:embed="rId3">
            <a:alphaModFix/>
          </a:blip>
          <a:srcRect/>
          <a:stretch/>
        </p:blipFill>
        <p:spPr>
          <a:xfrm>
            <a:off x="9528064" y="7347926"/>
            <a:ext cx="5122608" cy="5805642"/>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2132614471"/>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79"/>
          <p:cNvSpPr txBox="1">
            <a:spLocks noGrp="1"/>
          </p:cNvSpPr>
          <p:nvPr>
            <p:ph type="body" idx="1"/>
          </p:nvPr>
        </p:nvSpPr>
        <p:spPr>
          <a:xfrm>
            <a:off x="4242398" y="3728121"/>
            <a:ext cx="15593080" cy="3460954"/>
          </a:xfrm>
          <a:prstGeom prst="rect">
            <a:avLst/>
          </a:prstGeom>
          <a:noFill/>
          <a:ln>
            <a:noFill/>
          </a:ln>
        </p:spPr>
        <p:txBody>
          <a:bodyPr spcFirstLastPara="1" wrap="square" lIns="91425" tIns="91425" rIns="91425" bIns="91425" anchor="t" anchorCtr="0">
            <a:noAutofit/>
          </a:bodyPr>
          <a:lstStyle/>
          <a:p>
            <a:pPr marL="12320" lvl="0" indent="0" algn="l" rtl="0">
              <a:lnSpc>
                <a:spcPct val="100000"/>
              </a:lnSpc>
              <a:spcBef>
                <a:spcPts val="0"/>
              </a:spcBef>
              <a:spcAft>
                <a:spcPts val="0"/>
              </a:spcAft>
              <a:buClr>
                <a:srgbClr val="000000"/>
              </a:buClr>
              <a:buSzPts val="4800"/>
              <a:buNone/>
            </a:pPr>
            <a:r>
              <a:rPr lang="en-US" sz="5000" b="1" dirty="0"/>
              <a:t>21.  End-of-Set: </a:t>
            </a:r>
            <a:r>
              <a:rPr lang="en-US" sz="5000" dirty="0"/>
              <a:t>Arms crossed in front of chest; hands open toward chest with fingers together (followed by a sweeping motion to the benches only before deciding set).</a:t>
            </a:r>
            <a:endParaRPr sz="5000" dirty="0"/>
          </a:p>
        </p:txBody>
      </p:sp>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5461" y="6677029"/>
            <a:ext cx="5286375" cy="6724651"/>
          </a:xfrm>
          <a:prstGeom prst="rect">
            <a:avLst/>
          </a:prstGeom>
        </p:spPr>
      </p:pic>
      <p:sp>
        <p:nvSpPr>
          <p:cNvPr id="8"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spTree>
    <p:extLst>
      <p:ext uri="{BB962C8B-B14F-4D97-AF65-F5344CB8AC3E}">
        <p14:creationId xmlns:p14="http://schemas.microsoft.com/office/powerpoint/2010/main" val="79506141"/>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Google Shape;640;p80"/>
          <p:cNvSpPr txBox="1">
            <a:spLocks noGrp="1"/>
          </p:cNvSpPr>
          <p:nvPr>
            <p:ph type="body" idx="1"/>
          </p:nvPr>
        </p:nvSpPr>
        <p:spPr>
          <a:xfrm>
            <a:off x="4285256" y="4242477"/>
            <a:ext cx="15593080" cy="2658383"/>
          </a:xfrm>
          <a:prstGeom prst="rect">
            <a:avLst/>
          </a:prstGeom>
          <a:noFill/>
          <a:ln>
            <a:noFill/>
          </a:ln>
        </p:spPr>
        <p:txBody>
          <a:bodyPr spcFirstLastPara="1" wrap="square" lIns="91425" tIns="91425" rIns="91425" bIns="91425" anchor="t" anchorCtr="0">
            <a:normAutofit/>
          </a:bodyPr>
          <a:lstStyle/>
          <a:p>
            <a:pPr marL="12320" lvl="0" indent="0" algn="l" rtl="0">
              <a:lnSpc>
                <a:spcPct val="100000"/>
              </a:lnSpc>
              <a:spcBef>
                <a:spcPts val="0"/>
              </a:spcBef>
              <a:spcAft>
                <a:spcPts val="0"/>
              </a:spcAft>
              <a:buClr>
                <a:srgbClr val="000000"/>
              </a:buClr>
              <a:buSzPts val="4800"/>
              <a:buNone/>
            </a:pPr>
            <a:r>
              <a:rPr lang="en-US" sz="5000" b="1" dirty="0"/>
              <a:t>22.  Teams Change Courts:</a:t>
            </a:r>
            <a:r>
              <a:rPr lang="en-US" sz="5000" dirty="0"/>
              <a:t> Raise forearms and swing right arm in front of body and the left arm in back of body with open hands.</a:t>
            </a:r>
            <a:endParaRPr sz="5000" dirty="0"/>
          </a:p>
        </p:txBody>
      </p:sp>
      <p:pic>
        <p:nvPicPr>
          <p:cNvPr id="641" name="Google Shape;641;p80"/>
          <p:cNvPicPr preferRelativeResize="0"/>
          <p:nvPr/>
        </p:nvPicPr>
        <p:blipFill rotWithShape="1">
          <a:blip r:embed="rId3">
            <a:alphaModFix/>
          </a:blip>
          <a:srcRect/>
          <a:stretch/>
        </p:blipFill>
        <p:spPr>
          <a:xfrm>
            <a:off x="8959641" y="6085502"/>
            <a:ext cx="6212710" cy="7355528"/>
          </a:xfrm>
          <a:prstGeom prst="rect">
            <a:avLst/>
          </a:prstGeom>
          <a:noFill/>
          <a:ln>
            <a:noFill/>
          </a:ln>
        </p:spPr>
      </p:pic>
      <p:pic>
        <p:nvPicPr>
          <p:cNvPr id="5"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0" y="0"/>
            <a:ext cx="4950383" cy="2072821"/>
          </a:xfrm>
          <a:prstGeom prst="rect">
            <a:avLst/>
          </a:prstGeom>
          <a:noFill/>
          <a:ln>
            <a:noFill/>
          </a:ln>
        </p:spPr>
      </p:pic>
      <p:sp>
        <p:nvSpPr>
          <p:cNvPr id="7" name="Google Shape;494;p60"/>
          <p:cNvSpPr txBox="1">
            <a:spLocks noGrp="1"/>
          </p:cNvSpPr>
          <p:nvPr>
            <p:ph type="title"/>
          </p:nvPr>
        </p:nvSpPr>
        <p:spPr>
          <a:xfrm>
            <a:off x="3020788" y="1939116"/>
            <a:ext cx="18119492" cy="1661652"/>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rgbClr val="000000"/>
              </a:buClr>
              <a:buSzPts val="7200"/>
              <a:buFont typeface="Calibri"/>
              <a:buNone/>
            </a:pPr>
            <a:r>
              <a:rPr lang="en-US" sz="6500" b="1" dirty="0"/>
              <a:t>How to Use NFHS Signals</a:t>
            </a:r>
            <a:endParaRPr sz="6500" dirty="0"/>
          </a:p>
        </p:txBody>
      </p:sp>
      <p:pic>
        <p:nvPicPr>
          <p:cNvPr id="6"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4">
            <a:alphaModFix/>
          </a:blip>
          <a:srcRect/>
          <a:stretch/>
        </p:blipFill>
        <p:spPr>
          <a:xfrm>
            <a:off x="152400" y="152400"/>
            <a:ext cx="4950383" cy="2072821"/>
          </a:xfrm>
          <a:prstGeom prst="rect">
            <a:avLst/>
          </a:prstGeom>
          <a:noFill/>
          <a:ln>
            <a:noFill/>
          </a:ln>
        </p:spPr>
      </p:pic>
    </p:spTree>
    <p:extLst>
      <p:ext uri="{BB962C8B-B14F-4D97-AF65-F5344CB8AC3E}">
        <p14:creationId xmlns:p14="http://schemas.microsoft.com/office/powerpoint/2010/main" val="836387925"/>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5"/>
          <p:cNvSpPr/>
          <p:nvPr/>
        </p:nvSpPr>
        <p:spPr>
          <a:xfrm>
            <a:off x="3376617" y="6251569"/>
            <a:ext cx="17602198" cy="5635634"/>
          </a:xfrm>
          <a:prstGeom prst="roundRect">
            <a:avLst>
              <a:gd name="adj" fmla="val 3031"/>
            </a:avLst>
          </a:prstGeom>
          <a:solidFill>
            <a:schemeClr val="lt2"/>
          </a:solidFill>
          <a:ln w="15875" cap="flat" cmpd="sng">
            <a:solidFill>
              <a:schemeClr val="dk1"/>
            </a:solidFill>
            <a:prstDash val="solid"/>
            <a:round/>
            <a:headEnd type="none" w="sm" len="sm"/>
            <a:tailEnd type="none" w="sm" len="sm"/>
          </a:ln>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sp>
        <p:nvSpPr>
          <p:cNvPr id="122" name="Google Shape;122;p15"/>
          <p:cNvSpPr/>
          <p:nvPr/>
        </p:nvSpPr>
        <p:spPr>
          <a:xfrm>
            <a:off x="5734050" y="5221078"/>
            <a:ext cx="2071688" cy="2071688"/>
          </a:xfrm>
          <a:prstGeom prst="ellipse">
            <a:avLst/>
          </a:prstGeom>
          <a:solidFill>
            <a:schemeClr val="accent5"/>
          </a:solidFill>
          <a:ln>
            <a:noFill/>
          </a:ln>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sp>
        <p:nvSpPr>
          <p:cNvPr id="123" name="Google Shape;123;p15"/>
          <p:cNvSpPr/>
          <p:nvPr/>
        </p:nvSpPr>
        <p:spPr>
          <a:xfrm>
            <a:off x="5291136"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pic>
        <p:nvPicPr>
          <p:cNvPr id="124" name="Google Shape;124;p15"/>
          <p:cNvPicPr preferRelativeResize="0"/>
          <p:nvPr/>
        </p:nvPicPr>
        <p:blipFill rotWithShape="1">
          <a:blip r:embed="rId3">
            <a:alphaModFix/>
          </a:blip>
          <a:srcRect/>
          <a:stretch/>
        </p:blipFill>
        <p:spPr>
          <a:xfrm>
            <a:off x="5599300" y="5459984"/>
            <a:ext cx="1239372" cy="1398016"/>
          </a:xfrm>
          <a:prstGeom prst="rect">
            <a:avLst/>
          </a:prstGeom>
          <a:noFill/>
          <a:ln>
            <a:noFill/>
          </a:ln>
        </p:spPr>
      </p:pic>
      <p:sp>
        <p:nvSpPr>
          <p:cNvPr id="125" name="Google Shape;125;p15"/>
          <p:cNvSpPr/>
          <p:nvPr/>
        </p:nvSpPr>
        <p:spPr>
          <a:xfrm>
            <a:off x="9605962" y="5221078"/>
            <a:ext cx="2071688" cy="2071688"/>
          </a:xfrm>
          <a:prstGeom prst="ellipse">
            <a:avLst/>
          </a:prstGeom>
          <a:solidFill>
            <a:schemeClr val="accent2"/>
          </a:solidFill>
          <a:ln>
            <a:noFill/>
          </a:ln>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sp>
        <p:nvSpPr>
          <p:cNvPr id="126" name="Google Shape;126;p15"/>
          <p:cNvSpPr/>
          <p:nvPr/>
        </p:nvSpPr>
        <p:spPr>
          <a:xfrm>
            <a:off x="9163050"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pic>
        <p:nvPicPr>
          <p:cNvPr id="127" name="Google Shape;127;p15"/>
          <p:cNvPicPr preferRelativeResize="0"/>
          <p:nvPr/>
        </p:nvPicPr>
        <p:blipFill rotWithShape="1">
          <a:blip r:embed="rId4">
            <a:alphaModFix/>
          </a:blip>
          <a:srcRect/>
          <a:stretch/>
        </p:blipFill>
        <p:spPr>
          <a:xfrm>
            <a:off x="9605961" y="5678277"/>
            <a:ext cx="1128718" cy="1128718"/>
          </a:xfrm>
          <a:prstGeom prst="rect">
            <a:avLst/>
          </a:prstGeom>
          <a:noFill/>
          <a:ln>
            <a:noFill/>
          </a:ln>
        </p:spPr>
      </p:pic>
      <p:sp>
        <p:nvSpPr>
          <p:cNvPr id="128" name="Google Shape;128;p15"/>
          <p:cNvSpPr/>
          <p:nvPr/>
        </p:nvSpPr>
        <p:spPr>
          <a:xfrm>
            <a:off x="13477874" y="5221078"/>
            <a:ext cx="2071688" cy="2071688"/>
          </a:xfrm>
          <a:prstGeom prst="ellipse">
            <a:avLst/>
          </a:prstGeom>
          <a:solidFill>
            <a:srgbClr val="222222"/>
          </a:solidFill>
          <a:ln>
            <a:noFill/>
          </a:ln>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sp>
        <p:nvSpPr>
          <p:cNvPr id="129" name="Google Shape;129;p15"/>
          <p:cNvSpPr/>
          <p:nvPr/>
        </p:nvSpPr>
        <p:spPr>
          <a:xfrm>
            <a:off x="13034962"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pic>
        <p:nvPicPr>
          <p:cNvPr id="130" name="Google Shape;130;p15"/>
          <p:cNvPicPr preferRelativeResize="0"/>
          <p:nvPr/>
        </p:nvPicPr>
        <p:blipFill rotWithShape="1">
          <a:blip r:embed="rId5">
            <a:alphaModFix/>
          </a:blip>
          <a:srcRect/>
          <a:stretch/>
        </p:blipFill>
        <p:spPr>
          <a:xfrm>
            <a:off x="13306642" y="5678276"/>
            <a:ext cx="1476160" cy="1109380"/>
          </a:xfrm>
          <a:prstGeom prst="rect">
            <a:avLst/>
          </a:prstGeom>
          <a:noFill/>
          <a:ln>
            <a:noFill/>
          </a:ln>
        </p:spPr>
      </p:pic>
      <p:sp>
        <p:nvSpPr>
          <p:cNvPr id="131" name="Google Shape;131;p15"/>
          <p:cNvSpPr/>
          <p:nvPr/>
        </p:nvSpPr>
        <p:spPr>
          <a:xfrm>
            <a:off x="17349786" y="5221078"/>
            <a:ext cx="2071688" cy="2071688"/>
          </a:xfrm>
          <a:prstGeom prst="ellipse">
            <a:avLst/>
          </a:prstGeom>
          <a:solidFill>
            <a:srgbClr val="92D050"/>
          </a:solidFill>
          <a:ln>
            <a:noFill/>
          </a:ln>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sp>
        <p:nvSpPr>
          <p:cNvPr id="132" name="Google Shape;132;p15"/>
          <p:cNvSpPr/>
          <p:nvPr/>
        </p:nvSpPr>
        <p:spPr>
          <a:xfrm>
            <a:off x="16906874" y="5221078"/>
            <a:ext cx="2071688" cy="2071688"/>
          </a:xfrm>
          <a:prstGeom prst="ellipse">
            <a:avLst/>
          </a:prstGeom>
          <a:solidFill>
            <a:schemeClr val="dk2"/>
          </a:solidFill>
          <a:ln>
            <a:noFill/>
          </a:ln>
          <a:effectLst>
            <a:outerShdw blurRad="63500" sx="102000" sy="102000" algn="ctr" rotWithShape="0">
              <a:srgbClr val="000000">
                <a:alpha val="40000"/>
              </a:srgbClr>
            </a:outerShdw>
          </a:effectLst>
        </p:spPr>
        <p:txBody>
          <a:bodyPr spcFirstLastPara="1" wrap="square" lIns="182850" tIns="91400" rIns="182850" bIns="91400" anchor="ctr" anchorCtr="0">
            <a:noAutofit/>
          </a:bodyPr>
          <a:lstStyle/>
          <a:p>
            <a:endParaRPr sz="2700">
              <a:solidFill>
                <a:srgbClr val="000000"/>
              </a:solidFill>
              <a:latin typeface="Arial"/>
              <a:ea typeface="Arial"/>
              <a:cs typeface="Arial"/>
              <a:sym typeface="Arial"/>
            </a:endParaRPr>
          </a:p>
        </p:txBody>
      </p:sp>
      <p:pic>
        <p:nvPicPr>
          <p:cNvPr id="133" name="Google Shape;133;p15"/>
          <p:cNvPicPr preferRelativeResize="0"/>
          <p:nvPr/>
        </p:nvPicPr>
        <p:blipFill rotWithShape="1">
          <a:blip r:embed="rId6">
            <a:alphaModFix/>
          </a:blip>
          <a:srcRect/>
          <a:stretch/>
        </p:blipFill>
        <p:spPr>
          <a:xfrm>
            <a:off x="17032711" y="5539893"/>
            <a:ext cx="1676986" cy="1318110"/>
          </a:xfrm>
          <a:prstGeom prst="rect">
            <a:avLst/>
          </a:prstGeom>
          <a:noFill/>
          <a:ln>
            <a:noFill/>
          </a:ln>
        </p:spPr>
      </p:pic>
      <p:grpSp>
        <p:nvGrpSpPr>
          <p:cNvPr id="134" name="Google Shape;134;p15"/>
          <p:cNvGrpSpPr/>
          <p:nvPr/>
        </p:nvGrpSpPr>
        <p:grpSpPr>
          <a:xfrm>
            <a:off x="4419603" y="7550857"/>
            <a:ext cx="3386138" cy="4017454"/>
            <a:chOff x="1163410" y="3681116"/>
            <a:chExt cx="1495425" cy="1231106"/>
          </a:xfrm>
        </p:grpSpPr>
        <p:sp>
          <p:nvSpPr>
            <p:cNvPr id="135" name="Google Shape;135;p15"/>
            <p:cNvSpPr txBox="1"/>
            <p:nvPr/>
          </p:nvSpPr>
          <p:spPr>
            <a:xfrm>
              <a:off x="1163411" y="3681116"/>
              <a:ext cx="1495424" cy="369332"/>
            </a:xfrm>
            <a:prstGeom prst="rect">
              <a:avLst/>
            </a:prstGeom>
            <a:noFill/>
            <a:ln>
              <a:noFill/>
            </a:ln>
          </p:spPr>
          <p:txBody>
            <a:bodyPr spcFirstLastPara="1" wrap="square" lIns="182850" tIns="91400" rIns="182850" bIns="91400" anchor="t" anchorCtr="0">
              <a:normAutofit/>
            </a:bodyPr>
            <a:lstStyle/>
            <a:p>
              <a:pPr algn="l"/>
              <a:r>
                <a:rPr lang="en-US" sz="3200" b="1">
                  <a:solidFill>
                    <a:srgbClr val="A45A00"/>
                  </a:solidFill>
                  <a:latin typeface="Arial"/>
                  <a:ea typeface="Arial"/>
                  <a:cs typeface="Arial"/>
                  <a:sym typeface="Arial"/>
                </a:rPr>
                <a:t>Step 1</a:t>
              </a:r>
              <a:endParaRPr sz="4800"/>
            </a:p>
          </p:txBody>
        </p:sp>
        <p:sp>
          <p:nvSpPr>
            <p:cNvPr id="136" name="Google Shape;136;p15"/>
            <p:cNvSpPr txBox="1"/>
            <p:nvPr/>
          </p:nvSpPr>
          <p:spPr>
            <a:xfrm>
              <a:off x="1163410" y="4050448"/>
              <a:ext cx="1495424" cy="861774"/>
            </a:xfrm>
            <a:prstGeom prst="rect">
              <a:avLst/>
            </a:prstGeom>
            <a:noFill/>
            <a:ln>
              <a:noFill/>
            </a:ln>
          </p:spPr>
          <p:txBody>
            <a:bodyPr spcFirstLastPara="1" wrap="square" lIns="182850" tIns="91400" rIns="182850" bIns="91400" anchor="t" anchorCtr="0">
              <a:normAutofit/>
            </a:bodyPr>
            <a:lstStyle/>
            <a:p>
              <a:pPr algn="l"/>
              <a:r>
                <a:rPr lang="en-US" sz="3600">
                  <a:solidFill>
                    <a:schemeClr val="dk1"/>
                  </a:solidFill>
                  <a:latin typeface="Arial"/>
                  <a:ea typeface="Arial"/>
                  <a:cs typeface="Arial"/>
                  <a:sym typeface="Arial"/>
                </a:rPr>
                <a:t>Be a student of the game and know the rules</a:t>
              </a:r>
              <a:endParaRPr sz="4800"/>
            </a:p>
            <a:p>
              <a:pPr algn="l"/>
              <a:endParaRPr sz="2800">
                <a:solidFill>
                  <a:schemeClr val="dk1"/>
                </a:solidFill>
                <a:latin typeface="Arial"/>
                <a:ea typeface="Arial"/>
                <a:cs typeface="Arial"/>
                <a:sym typeface="Arial"/>
              </a:endParaRPr>
            </a:p>
          </p:txBody>
        </p:sp>
      </p:grpSp>
      <p:grpSp>
        <p:nvGrpSpPr>
          <p:cNvPr id="137" name="Google Shape;137;p15"/>
          <p:cNvGrpSpPr/>
          <p:nvPr/>
        </p:nvGrpSpPr>
        <p:grpSpPr>
          <a:xfrm>
            <a:off x="8827355" y="1398403"/>
            <a:ext cx="3814826" cy="3822650"/>
            <a:chOff x="1211019" y="3748959"/>
            <a:chExt cx="1495424" cy="1204667"/>
          </a:xfrm>
        </p:grpSpPr>
        <p:sp>
          <p:nvSpPr>
            <p:cNvPr id="138" name="Google Shape;138;p15"/>
            <p:cNvSpPr txBox="1"/>
            <p:nvPr/>
          </p:nvSpPr>
          <p:spPr>
            <a:xfrm>
              <a:off x="1211019" y="3748959"/>
              <a:ext cx="1495424" cy="369332"/>
            </a:xfrm>
            <a:prstGeom prst="rect">
              <a:avLst/>
            </a:prstGeom>
            <a:noFill/>
            <a:ln>
              <a:noFill/>
            </a:ln>
          </p:spPr>
          <p:txBody>
            <a:bodyPr spcFirstLastPara="1" wrap="square" lIns="182850" tIns="91400" rIns="182850" bIns="91400" anchor="t" anchorCtr="0">
              <a:normAutofit/>
            </a:bodyPr>
            <a:lstStyle/>
            <a:p>
              <a:pPr algn="l"/>
              <a:endParaRPr sz="3200" b="1" dirty="0">
                <a:solidFill>
                  <a:srgbClr val="0C0C0C"/>
                </a:solidFill>
                <a:latin typeface="Arial"/>
                <a:ea typeface="Arial"/>
                <a:cs typeface="Arial"/>
                <a:sym typeface="Arial"/>
              </a:endParaRPr>
            </a:p>
            <a:p>
              <a:pPr algn="l"/>
              <a:r>
                <a:rPr lang="en-US" sz="3200" b="1" dirty="0">
                  <a:solidFill>
                    <a:srgbClr val="0C0C0C"/>
                  </a:solidFill>
                  <a:latin typeface="Arial"/>
                  <a:ea typeface="Arial"/>
                  <a:cs typeface="Arial"/>
                  <a:sym typeface="Arial"/>
                </a:rPr>
                <a:t>Step 2</a:t>
              </a:r>
              <a:endParaRPr sz="4800" dirty="0"/>
            </a:p>
          </p:txBody>
        </p:sp>
        <p:sp>
          <p:nvSpPr>
            <p:cNvPr id="139" name="Google Shape;139;p15"/>
            <p:cNvSpPr txBox="1"/>
            <p:nvPr/>
          </p:nvSpPr>
          <p:spPr>
            <a:xfrm>
              <a:off x="1211958" y="4264526"/>
              <a:ext cx="1374000" cy="689100"/>
            </a:xfrm>
            <a:prstGeom prst="rect">
              <a:avLst/>
            </a:prstGeom>
            <a:noFill/>
            <a:ln>
              <a:noFill/>
            </a:ln>
          </p:spPr>
          <p:txBody>
            <a:bodyPr spcFirstLastPara="1" wrap="square" lIns="182850" tIns="91400" rIns="182850" bIns="91400" anchor="t" anchorCtr="0">
              <a:noAutofit/>
            </a:bodyPr>
            <a:lstStyle/>
            <a:p>
              <a:pPr algn="l"/>
              <a:r>
                <a:rPr lang="en-US" sz="3200" dirty="0">
                  <a:solidFill>
                    <a:srgbClr val="0C0C0C"/>
                  </a:solidFill>
                  <a:latin typeface="Arial"/>
                  <a:ea typeface="Arial"/>
                  <a:cs typeface="Arial"/>
                  <a:sym typeface="Arial"/>
                </a:rPr>
                <a:t>Be daring …accept to work at a higher level and excel </a:t>
              </a:r>
              <a:endParaRPr sz="4800" dirty="0"/>
            </a:p>
          </p:txBody>
        </p:sp>
      </p:grpSp>
      <p:grpSp>
        <p:nvGrpSpPr>
          <p:cNvPr id="140" name="Google Shape;140;p15"/>
          <p:cNvGrpSpPr/>
          <p:nvPr/>
        </p:nvGrpSpPr>
        <p:grpSpPr>
          <a:xfrm>
            <a:off x="12520617" y="7550855"/>
            <a:ext cx="4090986" cy="4336346"/>
            <a:chOff x="1163410" y="3681116"/>
            <a:chExt cx="1495425" cy="1195285"/>
          </a:xfrm>
        </p:grpSpPr>
        <p:sp>
          <p:nvSpPr>
            <p:cNvPr id="141" name="Google Shape;141;p15"/>
            <p:cNvSpPr txBox="1"/>
            <p:nvPr/>
          </p:nvSpPr>
          <p:spPr>
            <a:xfrm>
              <a:off x="1163411" y="3681116"/>
              <a:ext cx="1495424" cy="369332"/>
            </a:xfrm>
            <a:prstGeom prst="rect">
              <a:avLst/>
            </a:prstGeom>
            <a:noFill/>
            <a:ln>
              <a:noFill/>
            </a:ln>
          </p:spPr>
          <p:txBody>
            <a:bodyPr spcFirstLastPara="1" wrap="square" lIns="182850" tIns="91400" rIns="182850" bIns="91400" anchor="t" anchorCtr="0">
              <a:normAutofit/>
            </a:bodyPr>
            <a:lstStyle/>
            <a:p>
              <a:pPr algn="l"/>
              <a:r>
                <a:rPr lang="en-US" sz="3200" b="1">
                  <a:solidFill>
                    <a:srgbClr val="FF0000"/>
                  </a:solidFill>
                  <a:latin typeface="Arial"/>
                  <a:ea typeface="Arial"/>
                  <a:cs typeface="Arial"/>
                  <a:sym typeface="Arial"/>
                </a:rPr>
                <a:t>Step 3</a:t>
              </a:r>
              <a:endParaRPr sz="4800"/>
            </a:p>
          </p:txBody>
        </p:sp>
        <p:sp>
          <p:nvSpPr>
            <p:cNvPr id="142" name="Google Shape;142;p15"/>
            <p:cNvSpPr txBox="1"/>
            <p:nvPr/>
          </p:nvSpPr>
          <p:spPr>
            <a:xfrm>
              <a:off x="1163410" y="4050449"/>
              <a:ext cx="1495424" cy="825952"/>
            </a:xfrm>
            <a:prstGeom prst="rect">
              <a:avLst/>
            </a:prstGeom>
            <a:noFill/>
            <a:ln>
              <a:noFill/>
            </a:ln>
          </p:spPr>
          <p:txBody>
            <a:bodyPr spcFirstLastPara="1" wrap="square" lIns="182850" tIns="91400" rIns="182850" bIns="91400" anchor="t" anchorCtr="0">
              <a:normAutofit/>
            </a:bodyPr>
            <a:lstStyle/>
            <a:p>
              <a:pPr algn="l"/>
              <a:r>
                <a:rPr lang="en-US" sz="3600">
                  <a:solidFill>
                    <a:schemeClr val="dk1"/>
                  </a:solidFill>
                  <a:latin typeface="Arial"/>
                  <a:ea typeface="Arial"/>
                  <a:cs typeface="Arial"/>
                  <a:sym typeface="Arial"/>
                </a:rPr>
                <a:t>Accept constructive criticism and learn from your mistakes</a:t>
              </a:r>
              <a:endParaRPr sz="4800"/>
            </a:p>
            <a:p>
              <a:pPr algn="l"/>
              <a:endParaRPr sz="2100">
                <a:solidFill>
                  <a:schemeClr val="dk1"/>
                </a:solidFill>
                <a:latin typeface="Arial"/>
                <a:ea typeface="Arial"/>
                <a:cs typeface="Arial"/>
                <a:sym typeface="Arial"/>
              </a:endParaRPr>
            </a:p>
          </p:txBody>
        </p:sp>
      </p:grpSp>
      <p:grpSp>
        <p:nvGrpSpPr>
          <p:cNvPr id="143" name="Google Shape;143;p15"/>
          <p:cNvGrpSpPr/>
          <p:nvPr/>
        </p:nvGrpSpPr>
        <p:grpSpPr>
          <a:xfrm>
            <a:off x="16306806" y="1676405"/>
            <a:ext cx="3505196" cy="3321562"/>
            <a:chOff x="1163412" y="3681116"/>
            <a:chExt cx="1495424" cy="1166837"/>
          </a:xfrm>
        </p:grpSpPr>
        <p:sp>
          <p:nvSpPr>
            <p:cNvPr id="144" name="Google Shape;144;p15"/>
            <p:cNvSpPr txBox="1"/>
            <p:nvPr/>
          </p:nvSpPr>
          <p:spPr>
            <a:xfrm>
              <a:off x="1163412" y="3681116"/>
              <a:ext cx="1495424" cy="369332"/>
            </a:xfrm>
            <a:prstGeom prst="rect">
              <a:avLst/>
            </a:prstGeom>
            <a:noFill/>
            <a:ln>
              <a:noFill/>
            </a:ln>
          </p:spPr>
          <p:txBody>
            <a:bodyPr spcFirstLastPara="1" wrap="square" lIns="182850" tIns="91400" rIns="182850" bIns="91400" anchor="t" anchorCtr="0">
              <a:normAutofit/>
            </a:bodyPr>
            <a:lstStyle/>
            <a:p>
              <a:pPr algn="l"/>
              <a:r>
                <a:rPr lang="en-US" sz="3200" b="1">
                  <a:solidFill>
                    <a:srgbClr val="92D050"/>
                  </a:solidFill>
                  <a:latin typeface="Arial"/>
                  <a:ea typeface="Arial"/>
                  <a:cs typeface="Arial"/>
                  <a:sym typeface="Arial"/>
                </a:rPr>
                <a:t>Step 4</a:t>
              </a:r>
              <a:endParaRPr sz="4800"/>
            </a:p>
          </p:txBody>
        </p:sp>
        <p:sp>
          <p:nvSpPr>
            <p:cNvPr id="145" name="Google Shape;145;p15"/>
            <p:cNvSpPr txBox="1"/>
            <p:nvPr/>
          </p:nvSpPr>
          <p:spPr>
            <a:xfrm>
              <a:off x="1163412" y="3901824"/>
              <a:ext cx="1495424" cy="946129"/>
            </a:xfrm>
            <a:prstGeom prst="rect">
              <a:avLst/>
            </a:prstGeom>
            <a:noFill/>
            <a:ln>
              <a:noFill/>
            </a:ln>
          </p:spPr>
          <p:txBody>
            <a:bodyPr spcFirstLastPara="1" wrap="square" lIns="182850" tIns="91400" rIns="182850" bIns="91400" anchor="t" anchorCtr="0">
              <a:normAutofit/>
            </a:bodyPr>
            <a:lstStyle/>
            <a:p>
              <a:pPr algn="l"/>
              <a:endParaRPr sz="3600" dirty="0">
                <a:solidFill>
                  <a:srgbClr val="0C0C0C"/>
                </a:solidFill>
                <a:latin typeface="Arial"/>
                <a:ea typeface="Arial"/>
                <a:cs typeface="Arial"/>
                <a:sym typeface="Arial"/>
              </a:endParaRPr>
            </a:p>
            <a:p>
              <a:pPr algn="l"/>
              <a:r>
                <a:rPr lang="en-US" sz="3600" dirty="0">
                  <a:solidFill>
                    <a:srgbClr val="0C0C0C"/>
                  </a:solidFill>
                  <a:latin typeface="Arial"/>
                  <a:ea typeface="Arial"/>
                  <a:cs typeface="Arial"/>
                  <a:sym typeface="Arial"/>
                </a:rPr>
                <a:t>Be a “lifelong” student of the game</a:t>
              </a:r>
              <a:endParaRPr sz="4800" dirty="0"/>
            </a:p>
            <a:p>
              <a:pPr algn="l"/>
              <a:endParaRPr sz="2100" dirty="0">
                <a:solidFill>
                  <a:srgbClr val="F2F2F2"/>
                </a:solidFill>
                <a:latin typeface="Arial"/>
                <a:ea typeface="Arial"/>
                <a:cs typeface="Arial"/>
                <a:sym typeface="Arial"/>
              </a:endParaRPr>
            </a:p>
          </p:txBody>
        </p:sp>
      </p:grpSp>
      <p:sp>
        <p:nvSpPr>
          <p:cNvPr id="146" name="Google Shape;146;p15"/>
          <p:cNvSpPr/>
          <p:nvPr/>
        </p:nvSpPr>
        <p:spPr>
          <a:xfrm>
            <a:off x="8277227" y="5892593"/>
            <a:ext cx="428626" cy="728662"/>
          </a:xfrm>
          <a:prstGeom prst="chevron">
            <a:avLst>
              <a:gd name="adj" fmla="val 50000"/>
            </a:avLst>
          </a:prstGeom>
          <a:solidFill>
            <a:srgbClr val="DCE1ED">
              <a:alpha val="57647"/>
            </a:srgbClr>
          </a:solidFill>
          <a:ln w="15875" cap="flat" cmpd="sng">
            <a:solidFill>
              <a:schemeClr val="accent5"/>
            </a:solidFill>
            <a:prstDash val="dot"/>
            <a:round/>
            <a:headEnd type="none" w="sm" len="sm"/>
            <a:tailEnd type="none" w="sm" len="sm"/>
          </a:ln>
        </p:spPr>
        <p:txBody>
          <a:bodyPr spcFirstLastPara="1" wrap="square" lIns="182850" tIns="91400" rIns="182850" bIns="91400" anchor="ctr" anchorCtr="0">
            <a:noAutofit/>
          </a:bodyPr>
          <a:lstStyle/>
          <a:p>
            <a:endParaRPr sz="2700">
              <a:solidFill>
                <a:schemeClr val="dk1"/>
              </a:solidFill>
              <a:latin typeface="Arial"/>
              <a:ea typeface="Arial"/>
              <a:cs typeface="Arial"/>
              <a:sym typeface="Arial"/>
            </a:endParaRPr>
          </a:p>
        </p:txBody>
      </p:sp>
      <p:sp>
        <p:nvSpPr>
          <p:cNvPr id="147" name="Google Shape;147;p15"/>
          <p:cNvSpPr/>
          <p:nvPr/>
        </p:nvSpPr>
        <p:spPr>
          <a:xfrm>
            <a:off x="12091991" y="5892591"/>
            <a:ext cx="428626" cy="728662"/>
          </a:xfrm>
          <a:prstGeom prst="chevron">
            <a:avLst>
              <a:gd name="adj" fmla="val 50000"/>
            </a:avLst>
          </a:prstGeom>
          <a:solidFill>
            <a:srgbClr val="AC52EC">
              <a:alpha val="58823"/>
            </a:srgbClr>
          </a:solidFill>
          <a:ln w="15875" cap="flat" cmpd="sng">
            <a:solidFill>
              <a:schemeClr val="accent2"/>
            </a:solidFill>
            <a:prstDash val="dot"/>
            <a:round/>
            <a:headEnd type="none" w="sm" len="sm"/>
            <a:tailEnd type="none" w="sm" len="sm"/>
          </a:ln>
        </p:spPr>
        <p:txBody>
          <a:bodyPr spcFirstLastPara="1" wrap="square" lIns="182850" tIns="91400" rIns="182850" bIns="91400" anchor="ctr" anchorCtr="0">
            <a:noAutofit/>
          </a:bodyPr>
          <a:lstStyle/>
          <a:p>
            <a:endParaRPr sz="2700">
              <a:solidFill>
                <a:schemeClr val="dk1"/>
              </a:solidFill>
              <a:latin typeface="Arial"/>
              <a:ea typeface="Arial"/>
              <a:cs typeface="Arial"/>
              <a:sym typeface="Arial"/>
            </a:endParaRPr>
          </a:p>
        </p:txBody>
      </p:sp>
      <p:sp>
        <p:nvSpPr>
          <p:cNvPr id="148" name="Google Shape;148;p15"/>
          <p:cNvSpPr/>
          <p:nvPr/>
        </p:nvSpPr>
        <p:spPr>
          <a:xfrm>
            <a:off x="16021053" y="5892593"/>
            <a:ext cx="428626" cy="728662"/>
          </a:xfrm>
          <a:prstGeom prst="chevron">
            <a:avLst>
              <a:gd name="adj" fmla="val 50000"/>
            </a:avLst>
          </a:prstGeom>
          <a:solidFill>
            <a:srgbClr val="594387">
              <a:alpha val="57647"/>
            </a:srgbClr>
          </a:solidFill>
          <a:ln w="15875" cap="flat" cmpd="sng">
            <a:solidFill>
              <a:srgbClr val="222222"/>
            </a:solidFill>
            <a:prstDash val="dot"/>
            <a:round/>
            <a:headEnd type="none" w="sm" len="sm"/>
            <a:tailEnd type="none" w="sm" len="sm"/>
          </a:ln>
        </p:spPr>
        <p:txBody>
          <a:bodyPr spcFirstLastPara="1" wrap="square" lIns="182850" tIns="91400" rIns="182850" bIns="91400" anchor="ctr" anchorCtr="0">
            <a:noAutofit/>
          </a:bodyPr>
          <a:lstStyle/>
          <a:p>
            <a:endParaRPr sz="2700">
              <a:solidFill>
                <a:schemeClr val="dk1"/>
              </a:solidFill>
              <a:latin typeface="Arial"/>
              <a:ea typeface="Arial"/>
              <a:cs typeface="Arial"/>
              <a:sym typeface="Arial"/>
            </a:endParaRPr>
          </a:p>
        </p:txBody>
      </p:sp>
      <p:sp>
        <p:nvSpPr>
          <p:cNvPr id="149" name="Google Shape;149;p15"/>
          <p:cNvSpPr txBox="1"/>
          <p:nvPr/>
        </p:nvSpPr>
        <p:spPr>
          <a:xfrm>
            <a:off x="3978588" y="74092"/>
            <a:ext cx="8936828" cy="1680660"/>
          </a:xfrm>
          <a:prstGeom prst="rect">
            <a:avLst/>
          </a:prstGeom>
          <a:noFill/>
          <a:ln>
            <a:noFill/>
          </a:ln>
        </p:spPr>
        <p:txBody>
          <a:bodyPr spcFirstLastPara="1" wrap="square" lIns="182850" tIns="91400" rIns="182850" bIns="91400" anchor="t" anchorCtr="0">
            <a:noAutofit/>
          </a:bodyPr>
          <a:lstStyle/>
          <a:p>
            <a:r>
              <a:rPr lang="en-US" sz="8000" b="1" dirty="0">
                <a:solidFill>
                  <a:srgbClr val="0C0C0C"/>
                </a:solidFill>
                <a:latin typeface="Arial"/>
                <a:ea typeface="Arial"/>
                <a:cs typeface="Arial"/>
                <a:sym typeface="Arial"/>
              </a:rPr>
              <a:t>Keys to Success</a:t>
            </a:r>
            <a:endParaRPr sz="4800" dirty="0"/>
          </a:p>
        </p:txBody>
      </p:sp>
      <p:sp>
        <p:nvSpPr>
          <p:cNvPr id="150" name="Google Shape;150;p15"/>
          <p:cNvSpPr txBox="1"/>
          <p:nvPr/>
        </p:nvSpPr>
        <p:spPr>
          <a:xfrm>
            <a:off x="14317957" y="245557"/>
            <a:ext cx="8135346" cy="1992170"/>
          </a:xfrm>
          <a:prstGeom prst="rect">
            <a:avLst/>
          </a:prstGeom>
          <a:noFill/>
          <a:ln>
            <a:noFill/>
          </a:ln>
        </p:spPr>
        <p:txBody>
          <a:bodyPr spcFirstLastPara="1" wrap="square" lIns="182850" tIns="91400" rIns="182850" bIns="91400" anchor="t" anchorCtr="0">
            <a:noAutofit/>
          </a:bodyPr>
          <a:lstStyle/>
          <a:p>
            <a:pPr algn="l"/>
            <a:r>
              <a:rPr lang="en-US" sz="4000" dirty="0">
                <a:solidFill>
                  <a:srgbClr val="0C0C0C"/>
                </a:solidFill>
                <a:latin typeface="Arial"/>
                <a:ea typeface="Arial"/>
                <a:cs typeface="Arial"/>
                <a:sym typeface="Arial"/>
              </a:rPr>
              <a:t>The pathway to becoming a successful volleyball referee</a:t>
            </a:r>
            <a:endParaRPr sz="4800" dirty="0"/>
          </a:p>
        </p:txBody>
      </p:sp>
    </p:spTree>
    <p:extLst>
      <p:ext uri="{BB962C8B-B14F-4D97-AF65-F5344CB8AC3E}">
        <p14:creationId xmlns:p14="http://schemas.microsoft.com/office/powerpoint/2010/main" val="266384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300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750"/>
                                        <p:tgtEl>
                                          <p:spTgt spid="123"/>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fade">
                                      <p:cBhvr>
                                        <p:cTn id="11" dur="500"/>
                                        <p:tgtEl>
                                          <p:spTgt spid="124"/>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5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6"/>
                                        </p:tgtEl>
                                        <p:attrNameLst>
                                          <p:attrName>style.visibility</p:attrName>
                                        </p:attrNameLst>
                                      </p:cBhvr>
                                      <p:to>
                                        <p:strVal val="visible"/>
                                      </p:to>
                                    </p:set>
                                    <p:anim calcmode="lin" valueType="num">
                                      <p:cBhvr additive="base">
                                        <p:cTn id="20" dur="1250"/>
                                        <p:tgtEl>
                                          <p:spTgt spid="126"/>
                                        </p:tgtEl>
                                        <p:attrNameLst>
                                          <p:attrName>ppt_x</p:attrName>
                                        </p:attrNameLst>
                                      </p:cBhvr>
                                      <p:tavLst>
                                        <p:tav tm="0">
                                          <p:val>
                                            <p:strVal val="#ppt_x-1"/>
                                          </p:val>
                                        </p:tav>
                                        <p:tav tm="100000">
                                          <p:val>
                                            <p:strVal val="#ppt_x"/>
                                          </p:val>
                                        </p:tav>
                                      </p:tavLst>
                                    </p:anim>
                                  </p:childTnLst>
                                </p:cTn>
                              </p:par>
                              <p:par>
                                <p:cTn id="21" presetID="10"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fade">
                                      <p:cBhvr>
                                        <p:cTn id="31" dur="500"/>
                                        <p:tgtEl>
                                          <p:spTgt spid="13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29"/>
                                        </p:tgtEl>
                                        <p:attrNameLst>
                                          <p:attrName>style.visibility</p:attrName>
                                        </p:attrNameLst>
                                      </p:cBhvr>
                                      <p:to>
                                        <p:strVal val="visible"/>
                                      </p:to>
                                    </p:set>
                                    <p:anim calcmode="lin" valueType="num">
                                      <p:cBhvr additive="base">
                                        <p:cTn id="36" dur="1500"/>
                                        <p:tgtEl>
                                          <p:spTgt spid="129"/>
                                        </p:tgtEl>
                                        <p:attrNameLst>
                                          <p:attrName>ppt_x</p:attrName>
                                        </p:attrNameLst>
                                      </p:cBhvr>
                                      <p:tavLst>
                                        <p:tav tm="0">
                                          <p:val>
                                            <p:strVal val="#ppt_x-1"/>
                                          </p:val>
                                        </p:tav>
                                        <p:tav tm="100000">
                                          <p:val>
                                            <p:strVal val="#ppt_x"/>
                                          </p:val>
                                        </p:tav>
                                      </p:tavLst>
                                    </p:anim>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140"/>
                                        </p:tgtEl>
                                        <p:attrNameLst>
                                          <p:attrName>style.visibility</p:attrName>
                                        </p:attrNameLst>
                                      </p:cBhvr>
                                      <p:to>
                                        <p:strVal val="visible"/>
                                      </p:to>
                                    </p:set>
                                    <p:animEffect transition="in" filter="fade">
                                      <p:cBhvr>
                                        <p:cTn id="47" dur="500"/>
                                        <p:tgtEl>
                                          <p:spTgt spid="14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32"/>
                                        </p:tgtEl>
                                        <p:attrNameLst>
                                          <p:attrName>style.visibility</p:attrName>
                                        </p:attrNameLst>
                                      </p:cBhvr>
                                      <p:to>
                                        <p:strVal val="visible"/>
                                      </p:to>
                                    </p:set>
                                    <p:anim calcmode="lin" valueType="num">
                                      <p:cBhvr additive="base">
                                        <p:cTn id="52" dur="1750"/>
                                        <p:tgtEl>
                                          <p:spTgt spid="132"/>
                                        </p:tgtEl>
                                        <p:attrNameLst>
                                          <p:attrName>ppt_x</p:attrName>
                                        </p:attrNameLst>
                                      </p:cBhvr>
                                      <p:tavLst>
                                        <p:tav tm="0">
                                          <p:val>
                                            <p:strVal val="#ppt_x-1"/>
                                          </p:val>
                                        </p:tav>
                                        <p:tav tm="100000">
                                          <p:val>
                                            <p:strVal val="#ppt_x"/>
                                          </p:val>
                                        </p:tav>
                                      </p:tavLst>
                                    </p:anim>
                                  </p:childTnLst>
                                </p:cTn>
                              </p:par>
                              <p:par>
                                <p:cTn id="53" presetID="10" presetClass="entr" presetSubtype="0" fill="hold" nodeType="withEffect">
                                  <p:stCondLst>
                                    <p:cond delay="0"/>
                                  </p:stCondLst>
                                  <p:childTnLst>
                                    <p:set>
                                      <p:cBhvr>
                                        <p:cTn id="54" dur="1" fill="hold">
                                          <p:stCondLst>
                                            <p:cond delay="0"/>
                                          </p:stCondLst>
                                        </p:cTn>
                                        <p:tgtEl>
                                          <p:spTgt spid="148"/>
                                        </p:tgtEl>
                                        <p:attrNameLst>
                                          <p:attrName>style.visibility</p:attrName>
                                        </p:attrNameLst>
                                      </p:cBhvr>
                                      <p:to>
                                        <p:strVal val="visible"/>
                                      </p:to>
                                    </p:set>
                                    <p:animEffect transition="in" filter="fade">
                                      <p:cBhvr>
                                        <p:cTn id="55" dur="500"/>
                                        <p:tgtEl>
                                          <p:spTgt spid="148"/>
                                        </p:tgtEl>
                                      </p:cBhvr>
                                    </p:animEffect>
                                  </p:childTnLst>
                                </p:cTn>
                              </p:par>
                            </p:childTnLst>
                          </p:cTn>
                        </p:par>
                        <p:par>
                          <p:cTn id="56" fill="hold">
                            <p:stCondLst>
                              <p:cond delay="1750"/>
                            </p:stCondLst>
                            <p:childTnLst>
                              <p:par>
                                <p:cTn id="57" presetID="10" presetClass="entr" presetSubtype="0" fill="hold"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2250"/>
                            </p:stCondLst>
                            <p:childTnLst>
                              <p:par>
                                <p:cTn id="61" presetID="10" presetClass="entr" presetSubtype="0" fill="hold" nodeType="afterEffect">
                                  <p:stCondLst>
                                    <p:cond delay="0"/>
                                  </p:stCondLst>
                                  <p:childTnLst>
                                    <p:set>
                                      <p:cBhvr>
                                        <p:cTn id="62" dur="1" fill="hold">
                                          <p:stCondLst>
                                            <p:cond delay="0"/>
                                          </p:stCondLst>
                                        </p:cTn>
                                        <p:tgtEl>
                                          <p:spTgt spid="143"/>
                                        </p:tgtEl>
                                        <p:attrNameLst>
                                          <p:attrName>style.visibility</p:attrName>
                                        </p:attrNameLst>
                                      </p:cBhvr>
                                      <p:to>
                                        <p:strVal val="visible"/>
                                      </p:to>
                                    </p:set>
                                    <p:animEffect transition="in" filter="fade">
                                      <p:cBhvr>
                                        <p:cTn id="63"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8"/>
            <a:ext cx="24158871" cy="2079811"/>
          </a:xfrm>
        </p:spPr>
        <p:txBody>
          <a:bodyPr>
            <a:normAutofit fontScale="90000"/>
          </a:bodyPr>
          <a:lstStyle/>
          <a:p>
            <a:pPr>
              <a:defRPr sz="3600" b="1"/>
            </a:pPr>
            <a:r>
              <a:rPr lang="en-US" sz="8300" dirty="0">
                <a:solidFill>
                  <a:prstClr val="black"/>
                </a:solidFill>
                <a:ea typeface="+mj-ea"/>
                <a:cs typeface="+mj-cs"/>
              </a:rPr>
              <a:t>Responsibilities of the R1</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1154150" y="4141135"/>
            <a:ext cx="9646024" cy="7907431"/>
          </a:xfrm>
        </p:spPr>
        <p:txBody>
          <a:bodyPr>
            <a:normAutofit fontScale="92500" lnSpcReduction="10000"/>
          </a:bodyPr>
          <a:lstStyle/>
          <a:p>
            <a:r>
              <a:rPr lang="en-US" sz="7000" dirty="0"/>
              <a:t>Arrival &amp; Pre-game Preparation</a:t>
            </a:r>
          </a:p>
          <a:p>
            <a:r>
              <a:rPr lang="en-US" sz="7000" dirty="0"/>
              <a:t>Pre-match</a:t>
            </a:r>
          </a:p>
          <a:p>
            <a:r>
              <a:rPr lang="en-US" sz="7000" dirty="0"/>
              <a:t>Position</a:t>
            </a:r>
          </a:p>
          <a:p>
            <a:r>
              <a:rPr lang="en-US" sz="7000" dirty="0"/>
              <a:t>Duties</a:t>
            </a:r>
          </a:p>
          <a:p>
            <a:r>
              <a:rPr lang="en-US" sz="7000" dirty="0"/>
              <a:t>Mechanics</a:t>
            </a:r>
          </a:p>
          <a:p>
            <a:r>
              <a:rPr lang="en-US" sz="7000" dirty="0"/>
              <a:t>Techniques</a:t>
            </a:r>
          </a:p>
          <a:p>
            <a:endParaRPr lang="en-US"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3074" name="Picture 2" descr="Raises For Officials Could Put Bite Into Sports Budgets, 49% OFF">
            <a:extLst>
              <a:ext uri="{FF2B5EF4-FFF2-40B4-BE49-F238E27FC236}">
                <a16:creationId xmlns:a16="http://schemas.microsoft.com/office/drawing/2014/main" id="{8E2292E4-BAD0-4BEE-18AC-03631F62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251" y="4141136"/>
            <a:ext cx="11861147" cy="7907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75426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ouch"/>
          <p:cNvSpPr txBox="1">
            <a:spLocks noGrp="1"/>
          </p:cNvSpPr>
          <p:nvPr>
            <p:ph type="title"/>
          </p:nvPr>
        </p:nvSpPr>
        <p:spPr>
          <a:xfrm>
            <a:off x="2278455" y="8966131"/>
            <a:ext cx="19614776" cy="1992389"/>
          </a:xfrm>
          <a:prstGeom prst="rect">
            <a:avLst/>
          </a:prstGeom>
        </p:spPr>
        <p:txBody>
          <a:bodyPr>
            <a:noAutofit/>
          </a:bodyPr>
          <a:lstStyle/>
          <a:p>
            <a:r>
              <a:rPr lang="en-US" sz="5400" b="1" dirty="0"/>
              <a:t>Thank you for attending Session 2 of the 2024-25 DVOC</a:t>
            </a:r>
            <a:br>
              <a:rPr lang="en-US" sz="5400" b="1" dirty="0"/>
            </a:br>
            <a:r>
              <a:rPr lang="en-US" sz="5400" b="1" dirty="0"/>
              <a:t>New Officials Training</a:t>
            </a:r>
            <a:endParaRPr sz="5400" b="1" dirty="0"/>
          </a:p>
        </p:txBody>
      </p:sp>
      <p:sp>
        <p:nvSpPr>
          <p:cNvPr id="326" name="Any touch (by a blocker or perhaps a player trying to get out of the way of an attack hit or serve) in which the ball goes out of bounds on the same side of the net as the blocking team is signaled with a “touch” signal . If the ball is blocked by goes o"/>
          <p:cNvSpPr txBox="1">
            <a:spLocks noGrp="1"/>
          </p:cNvSpPr>
          <p:nvPr>
            <p:ph type="body" idx="1"/>
          </p:nvPr>
        </p:nvSpPr>
        <p:spPr>
          <a:xfrm>
            <a:off x="478958" y="10941961"/>
            <a:ext cx="23230112" cy="1515904"/>
          </a:xfrm>
          <a:prstGeom prst="rect">
            <a:avLst/>
          </a:prstGeom>
        </p:spPr>
        <p:txBody>
          <a:bodyPr>
            <a:noAutofit/>
          </a:bodyPr>
          <a:lstStyle>
            <a:lvl1pPr marL="0" indent="0" defTabSz="457200">
              <a:lnSpc>
                <a:spcPts val="4200"/>
              </a:lnSpc>
              <a:spcBef>
                <a:spcPts val="0"/>
              </a:spcBef>
              <a:buSzTx/>
              <a:buFontTx/>
              <a:buNone/>
              <a:defRPr sz="2400">
                <a:latin typeface="Times Roman"/>
                <a:ea typeface="Times Roman"/>
                <a:cs typeface="Times Roman"/>
                <a:sym typeface="Times Roman"/>
              </a:defRPr>
            </a:lvl1pPr>
          </a:lstStyle>
          <a:p>
            <a:pPr algn="ctr"/>
            <a:endParaRPr lang="en-US" sz="4400" dirty="0">
              <a:latin typeface="Javanese Text" panose="02000000000000000000" pitchFamily="2" charset="0"/>
            </a:endParaRPr>
          </a:p>
          <a:p>
            <a:pPr algn="ctr"/>
            <a:r>
              <a:rPr lang="en-US" sz="4400" dirty="0">
                <a:latin typeface="Javanese Text" panose="02000000000000000000" pitchFamily="2" charset="0"/>
              </a:rPr>
              <a:t>Some of the slides are courtesy of Dr. Thomas Hoy</a:t>
            </a:r>
          </a:p>
          <a:p>
            <a:pPr algn="l"/>
            <a:endParaRPr lang="en-US" sz="2400" dirty="0">
              <a:latin typeface="Javanese Text" panose="02000000000000000000" pitchFamily="2" charset="0"/>
            </a:endParaRPr>
          </a:p>
        </p:txBody>
      </p:sp>
      <p:pic>
        <p:nvPicPr>
          <p:cNvPr id="1030" name="Picture 6" descr="Volleyball | Texas Association of Sports Officials">
            <a:extLst>
              <a:ext uri="{FF2B5EF4-FFF2-40B4-BE49-F238E27FC236}">
                <a16:creationId xmlns:a16="http://schemas.microsoft.com/office/drawing/2014/main" id="{4D805207-9976-F180-8A99-5F5751646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584" y="3071804"/>
            <a:ext cx="18449364" cy="5894327"/>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21;p50" descr="Picture 2"/>
          <p:cNvPicPr preferRelativeResize="0"/>
          <p:nvPr/>
        </p:nvPicPr>
        <p:blipFill rotWithShape="1">
          <a:blip r:embed="rId4">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34192939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8"/>
            <a:ext cx="24158871" cy="2079811"/>
          </a:xfrm>
        </p:spPr>
        <p:txBody>
          <a:bodyPr>
            <a:normAutofit fontScale="90000"/>
          </a:bodyPr>
          <a:lstStyle/>
          <a:p>
            <a:pPr>
              <a:defRPr sz="3600" b="1"/>
            </a:pPr>
            <a:r>
              <a:rPr lang="en-US" sz="8300" dirty="0">
                <a:solidFill>
                  <a:prstClr val="black"/>
                </a:solidFill>
                <a:ea typeface="+mj-ea"/>
                <a:cs typeface="+mj-cs"/>
              </a:rPr>
              <a:t>R1 Arrival &amp; Pre-game Preparation</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502024" y="3460376"/>
            <a:ext cx="23379952" cy="9359153"/>
          </a:xfrm>
        </p:spPr>
        <p:txBody>
          <a:bodyPr>
            <a:normAutofit fontScale="62500" lnSpcReduction="20000"/>
          </a:bodyPr>
          <a:lstStyle/>
          <a:p>
            <a:r>
              <a:rPr lang="en-US" sz="10400" dirty="0"/>
              <a:t>Arrive 30 minutes prior to the start of the match</a:t>
            </a:r>
          </a:p>
          <a:p>
            <a:r>
              <a:rPr lang="en-US" sz="10400" dirty="0"/>
              <a:t>Turn in match paperwork (TASO match form and W-9)</a:t>
            </a:r>
          </a:p>
          <a:p>
            <a:r>
              <a:rPr lang="en-US" sz="10400" dirty="0"/>
              <a:t>Identify the administrator on duty and their location </a:t>
            </a:r>
          </a:p>
          <a:p>
            <a:r>
              <a:rPr lang="en-US" sz="10400" dirty="0"/>
              <a:t>Inspect the court and determine non-playable areas</a:t>
            </a:r>
          </a:p>
          <a:p>
            <a:r>
              <a:rPr lang="en-US" sz="10400" dirty="0"/>
              <a:t>Confirm the proper height for the net and align antennas</a:t>
            </a:r>
          </a:p>
          <a:p>
            <a:r>
              <a:rPr lang="en-US" sz="10400" dirty="0"/>
              <a:t>Obtain 2 game balls and check ball pressure</a:t>
            </a:r>
          </a:p>
          <a:p>
            <a:r>
              <a:rPr lang="en-US" sz="10400" dirty="0"/>
              <a:t>Request line judges from the coaches and instruct them on their role. Keep in mind that only varsity matches have DVOC Line Judges. Our judges for all other matches are student/athletes. Sometimes with little to no experience.</a:t>
            </a:r>
          </a:p>
          <a:p>
            <a:endParaRPr lang="en-US"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pic>
        <p:nvPicPr>
          <p:cNvPr id="4098" name="Picture 2" descr="Image result for clock at 5pm">
            <a:extLst>
              <a:ext uri="{FF2B5EF4-FFF2-40B4-BE49-F238E27FC236}">
                <a16:creationId xmlns:a16="http://schemas.microsoft.com/office/drawing/2014/main" id="{0077E84B-7ED4-104C-D093-CEBCBAAB6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5783" y="2003040"/>
            <a:ext cx="22764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3AAD84A-0380-F79C-EA79-1CE1380A605F}"/>
              </a:ext>
            </a:extLst>
          </p:cNvPr>
          <p:cNvPicPr>
            <a:picLocks noChangeAspect="1"/>
          </p:cNvPicPr>
          <p:nvPr/>
        </p:nvPicPr>
        <p:blipFill>
          <a:blip r:embed="rId4"/>
          <a:stretch>
            <a:fillRect/>
          </a:stretch>
        </p:blipFill>
        <p:spPr>
          <a:xfrm>
            <a:off x="21858127" y="3229514"/>
            <a:ext cx="1967825" cy="5631199"/>
          </a:xfrm>
          <a:prstGeom prst="rect">
            <a:avLst/>
          </a:prstGeom>
        </p:spPr>
      </p:pic>
    </p:spTree>
    <p:extLst>
      <p:ext uri="{BB962C8B-B14F-4D97-AF65-F5344CB8AC3E}">
        <p14:creationId xmlns:p14="http://schemas.microsoft.com/office/powerpoint/2010/main" val="17216864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039914"/>
            <a:ext cx="24158871" cy="1478617"/>
          </a:xfrm>
        </p:spPr>
        <p:txBody>
          <a:bodyPr>
            <a:noAutofit/>
          </a:bodyPr>
          <a:lstStyle/>
          <a:p>
            <a:pPr>
              <a:defRPr sz="3600" b="1"/>
            </a:pPr>
            <a:r>
              <a:rPr lang="en-US" sz="7500" dirty="0">
                <a:solidFill>
                  <a:prstClr val="black"/>
                </a:solidFill>
                <a:ea typeface="+mj-ea"/>
                <a:cs typeface="+mj-cs"/>
              </a:rPr>
              <a:t>R1 Pre-Match Conference</a:t>
            </a:r>
            <a:endParaRPr lang="en-US" sz="7500"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825530" y="2639817"/>
            <a:ext cx="15276483" cy="10284205"/>
          </a:xfrm>
        </p:spPr>
        <p:txBody>
          <a:bodyPr>
            <a:noAutofit/>
          </a:bodyPr>
          <a:lstStyle/>
          <a:p>
            <a:r>
              <a:rPr lang="en-US" sz="6500" dirty="0"/>
              <a:t>Call for the Coin Toss. Quickly double blow your whistle and hold your coin up in the air. This is the call for the Captains and Coach for each team to approach the Scorers table.</a:t>
            </a:r>
          </a:p>
          <a:p>
            <a:r>
              <a:rPr lang="en-US" sz="6500" dirty="0"/>
              <a:t>Introduce yourself and your R2 to the coaches and captains</a:t>
            </a:r>
          </a:p>
          <a:p>
            <a:r>
              <a:rPr lang="en-US" sz="6500" dirty="0"/>
              <a:t>Explain non-playable areas, discuss flow of the game, ask coaches if they have any special requests/parameters.</a:t>
            </a:r>
            <a:endParaRPr lang="en-US" sz="6500" i="1" dirty="0"/>
          </a:p>
          <a:p>
            <a:endParaRPr lang="en-US" sz="6600" dirty="0"/>
          </a:p>
          <a:p>
            <a:pPr marL="0" indent="0">
              <a:buNone/>
            </a:pPr>
            <a:endParaRPr lang="en-US" sz="6600" dirty="0"/>
          </a:p>
          <a:p>
            <a:endParaRPr lang="en-US" sz="6600"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3">
            <a:alphaModFix/>
          </a:blip>
          <a:srcRect/>
          <a:stretch/>
        </p:blipFill>
        <p:spPr>
          <a:xfrm>
            <a:off x="0" y="0"/>
            <a:ext cx="4950383" cy="2072821"/>
          </a:xfrm>
          <a:prstGeom prst="rect">
            <a:avLst/>
          </a:prstGeom>
          <a:noFill/>
          <a:ln>
            <a:noFill/>
          </a:ln>
        </p:spPr>
      </p:pic>
      <p:pic>
        <p:nvPicPr>
          <p:cNvPr id="5122" name="Picture 2" descr="Image result for volleyball coin toss">
            <a:extLst>
              <a:ext uri="{FF2B5EF4-FFF2-40B4-BE49-F238E27FC236}">
                <a16:creationId xmlns:a16="http://schemas.microsoft.com/office/drawing/2014/main" id="{CFE587C2-2807-3697-AAD6-7A8228778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9287" y="3042385"/>
            <a:ext cx="7440149" cy="64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011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D79E-ED60-4D97-8433-4D95CAB1FFDD}"/>
              </a:ext>
            </a:extLst>
          </p:cNvPr>
          <p:cNvSpPr>
            <a:spLocks noGrp="1"/>
          </p:cNvSpPr>
          <p:nvPr>
            <p:ph type="title"/>
          </p:nvPr>
        </p:nvSpPr>
        <p:spPr>
          <a:xfrm>
            <a:off x="112564" y="1864659"/>
            <a:ext cx="24158871" cy="1595718"/>
          </a:xfrm>
        </p:spPr>
        <p:txBody>
          <a:bodyPr>
            <a:normAutofit fontScale="90000"/>
          </a:bodyPr>
          <a:lstStyle/>
          <a:p>
            <a:pPr>
              <a:defRPr sz="3600" b="1"/>
            </a:pPr>
            <a:r>
              <a:rPr lang="en-US" sz="8300" dirty="0">
                <a:solidFill>
                  <a:prstClr val="black"/>
                </a:solidFill>
                <a:ea typeface="+mj-ea"/>
                <a:cs typeface="+mj-cs"/>
              </a:rPr>
              <a:t>R1 Pre-Match Conference cont.</a:t>
            </a:r>
            <a:br>
              <a:rPr lang="en-US" sz="6000" dirty="0"/>
            </a:br>
            <a:br>
              <a:rPr lang="en-US" dirty="0"/>
            </a:br>
            <a:endParaRPr lang="en-US" dirty="0"/>
          </a:p>
        </p:txBody>
      </p:sp>
      <p:sp>
        <p:nvSpPr>
          <p:cNvPr id="3" name="Text Placeholder 2">
            <a:extLst>
              <a:ext uri="{FF2B5EF4-FFF2-40B4-BE49-F238E27FC236}">
                <a16:creationId xmlns:a16="http://schemas.microsoft.com/office/drawing/2014/main" id="{FBA8D915-EDD0-4E93-989E-078EEE30BECB}"/>
              </a:ext>
            </a:extLst>
          </p:cNvPr>
          <p:cNvSpPr>
            <a:spLocks noGrp="1"/>
          </p:cNvSpPr>
          <p:nvPr>
            <p:ph type="body" idx="1"/>
          </p:nvPr>
        </p:nvSpPr>
        <p:spPr>
          <a:xfrm>
            <a:off x="412377" y="3460376"/>
            <a:ext cx="23648894" cy="9359153"/>
          </a:xfrm>
        </p:spPr>
        <p:txBody>
          <a:bodyPr>
            <a:normAutofit fontScale="92500" lnSpcReduction="10000"/>
          </a:bodyPr>
          <a:lstStyle/>
          <a:p>
            <a:r>
              <a:rPr lang="en-US" sz="7000" dirty="0"/>
              <a:t>Explain Coin toss procedure and instruct the visiting team to call heads or tails while the coin is in the air. Toss the coin in the air, catch it with your top hand covering, but do not flip your hands over. Lift your top hand and reveal the coin.</a:t>
            </a:r>
          </a:p>
          <a:p>
            <a:r>
              <a:rPr lang="en-US" sz="7000" dirty="0"/>
              <a:t>The winner chooses to serve or receive first. Identify the serving team. The home team chooses which side they want to start on.</a:t>
            </a:r>
          </a:p>
          <a:p>
            <a:r>
              <a:rPr lang="en-US" sz="7000" dirty="0"/>
              <a:t>Start warm-up with the team that won the coin toss. Typical warmups for middle school are 4-4-2. Each team gets 4 minutes to warmup then all players serve for 2 minutes.</a:t>
            </a:r>
          </a:p>
          <a:p>
            <a:endParaRPr lang="en-US" sz="7500" dirty="0"/>
          </a:p>
          <a:p>
            <a:endParaRPr lang="en-US" sz="7500" dirty="0"/>
          </a:p>
          <a:p>
            <a:endParaRPr lang="en-US" sz="9700" dirty="0"/>
          </a:p>
          <a:p>
            <a:pPr marL="0" indent="0">
              <a:buNone/>
            </a:pPr>
            <a:endParaRPr lang="en-US" sz="9700" dirty="0"/>
          </a:p>
          <a:p>
            <a:endParaRPr lang="en-US" dirty="0"/>
          </a:p>
        </p:txBody>
      </p:sp>
      <p:pic>
        <p:nvPicPr>
          <p:cNvPr id="4" name="Google Shape;421;p50" descr="Picture 2">
            <a:extLst>
              <a:ext uri="{FF2B5EF4-FFF2-40B4-BE49-F238E27FC236}">
                <a16:creationId xmlns:a16="http://schemas.microsoft.com/office/drawing/2014/main" id="{D3FFD14C-C62B-8133-673B-66043FDDDCB7}"/>
              </a:ext>
            </a:extLst>
          </p:cNvPr>
          <p:cNvPicPr preferRelativeResize="0"/>
          <p:nvPr/>
        </p:nvPicPr>
        <p:blipFill rotWithShape="1">
          <a:blip r:embed="rId2">
            <a:alphaModFix/>
          </a:blip>
          <a:srcRect/>
          <a:stretch/>
        </p:blipFill>
        <p:spPr>
          <a:xfrm>
            <a:off x="0" y="0"/>
            <a:ext cx="4950383" cy="2072821"/>
          </a:xfrm>
          <a:prstGeom prst="rect">
            <a:avLst/>
          </a:prstGeom>
          <a:noFill/>
          <a:ln>
            <a:noFill/>
          </a:ln>
        </p:spPr>
      </p:pic>
    </p:spTree>
    <p:extLst>
      <p:ext uri="{BB962C8B-B14F-4D97-AF65-F5344CB8AC3E}">
        <p14:creationId xmlns:p14="http://schemas.microsoft.com/office/powerpoint/2010/main" val="12870152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12291</TotalTime>
  <Words>4091</Words>
  <Application>Microsoft Office PowerPoint</Application>
  <PresentationFormat>Custom</PresentationFormat>
  <Paragraphs>345</Paragraphs>
  <Slides>60</Slides>
  <Notes>29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Arial</vt:lpstr>
      <vt:lpstr>Calibri</vt:lpstr>
      <vt:lpstr>Century</vt:lpstr>
      <vt:lpstr>Helvetica Neue</vt:lpstr>
      <vt:lpstr>Helvetica Neue Medium</vt:lpstr>
      <vt:lpstr>Javanese Text</vt:lpstr>
      <vt:lpstr>Noto Sans Symbols</vt:lpstr>
      <vt:lpstr>21_BasicWhite</vt:lpstr>
      <vt:lpstr>22_BasicWhite</vt:lpstr>
      <vt:lpstr>23_BasicWhite</vt:lpstr>
      <vt:lpstr>New Officials Training </vt:lpstr>
      <vt:lpstr>PowerPoint Presentation</vt:lpstr>
      <vt:lpstr>PowerPoint Presentation</vt:lpstr>
      <vt:lpstr>1st Referee | R1 “The Job”</vt:lpstr>
      <vt:lpstr>PowerPoint Presentation</vt:lpstr>
      <vt:lpstr>Responsibilities of the R1  </vt:lpstr>
      <vt:lpstr>R1 Arrival &amp; Pre-game Preparation  </vt:lpstr>
      <vt:lpstr>R1 Pre-Match Conference</vt:lpstr>
      <vt:lpstr>R1 Pre-Match Conference cont.  </vt:lpstr>
      <vt:lpstr>R1 Position  </vt:lpstr>
      <vt:lpstr>DUTIES of the R1 </vt:lpstr>
      <vt:lpstr>                       Duties of the R1 cont.  </vt:lpstr>
      <vt:lpstr>                 Duties of the R1 cont.  </vt:lpstr>
      <vt:lpstr>R1 Mechanics</vt:lpstr>
      <vt:lpstr>R1 Mechanics cont.</vt:lpstr>
      <vt:lpstr>                       R1 Technique </vt:lpstr>
      <vt:lpstr>                       R1 Technique Cont. </vt:lpstr>
      <vt:lpstr>R1 Best Practices</vt:lpstr>
      <vt:lpstr>PowerPoint Presentation</vt:lpstr>
      <vt:lpstr>2nd Referee | R2 “The Job”</vt:lpstr>
      <vt:lpstr>PowerPoint Presentation</vt:lpstr>
      <vt:lpstr>Responsibilities of the R2  </vt:lpstr>
      <vt:lpstr>R2 Arrival &amp; Pre-game Preparation  </vt:lpstr>
      <vt:lpstr>R2 Pre-Match Conference</vt:lpstr>
      <vt:lpstr>R2 Position  </vt:lpstr>
      <vt:lpstr>DUTIES of the R2 </vt:lpstr>
      <vt:lpstr>                       Duties of the R2 cont.  </vt:lpstr>
      <vt:lpstr>                       Duties of the R2 cont.  </vt:lpstr>
      <vt:lpstr>                       R2 Technique </vt:lpstr>
      <vt:lpstr>R2 Transition Mechanics</vt:lpstr>
      <vt:lpstr>Additional R2 Mechanics</vt:lpstr>
      <vt:lpstr>More R2 Mechanics</vt:lpstr>
      <vt:lpstr>R2 Does Not Use These Mechanics</vt:lpstr>
      <vt:lpstr>R2 Does Not Use cont.</vt:lpstr>
      <vt:lpstr>Basic Instructions on NFHS Hand Signals</vt:lpstr>
      <vt:lpstr>How to Use NFHS Signals</vt:lpstr>
      <vt:lpstr>PowerPoint Presentation</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How to Use NFHS Signals</vt:lpstr>
      <vt:lpstr>PowerPoint Presentation</vt:lpstr>
      <vt:lpstr>Thank you for attending Session 2 of the 2024-25 DVOC New Officials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Officials Training</dc:title>
  <dc:creator>Pete Howk</dc:creator>
  <cp:lastModifiedBy>John Bernard</cp:lastModifiedBy>
  <cp:revision>260</cp:revision>
  <dcterms:modified xsi:type="dcterms:W3CDTF">2024-07-08T15:43:53Z</dcterms:modified>
</cp:coreProperties>
</file>